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60" r:id="rId3"/>
    <p:sldMasterId id="2147483696" r:id="rId4"/>
    <p:sldMasterId id="2147483708" r:id="rId5"/>
    <p:sldMasterId id="2147483873" r:id="rId6"/>
    <p:sldMasterId id="2147483756" r:id="rId7"/>
    <p:sldMasterId id="2147483785" r:id="rId8"/>
    <p:sldMasterId id="2147483798" r:id="rId9"/>
    <p:sldMasterId id="2147483848" r:id="rId10"/>
    <p:sldMasterId id="2147483861" r:id="rId11"/>
  </p:sldMasterIdLst>
  <p:notesMasterIdLst>
    <p:notesMasterId r:id="rId44"/>
  </p:notesMasterIdLst>
  <p:sldIdLst>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34"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OXDDILk1BEH+ysB1Q6D4w==" hashData="NlyMn97xJbduUb4ukC90y7pRe1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743"/>
    <a:srgbClr val="2860A4"/>
    <a:srgbClr val="404F21"/>
    <a:srgbClr val="2B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52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1CBF4-5DD8-4E39-94FD-FF03B4560B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7E9344A-9635-44B9-8566-8673CEDCEE2F}" type="pres">
      <dgm:prSet presAssocID="{4F01CBF4-5DD8-4E39-94FD-FF03B4560B7C}" presName="linear" presStyleCnt="0">
        <dgm:presLayoutVars>
          <dgm:animLvl val="lvl"/>
          <dgm:resizeHandles val="exact"/>
        </dgm:presLayoutVars>
      </dgm:prSet>
      <dgm:spPr/>
      <dgm:t>
        <a:bodyPr/>
        <a:lstStyle/>
        <a:p>
          <a:endParaRPr lang="en-GB"/>
        </a:p>
      </dgm:t>
    </dgm:pt>
  </dgm:ptLst>
  <dgm:cxnLst>
    <dgm:cxn modelId="{F6B1E5A8-C890-49C3-ABFE-EE7C0279DB89}" type="presOf" srcId="{4F01CBF4-5DD8-4E39-94FD-FF03B4560B7C}" destId="{27E9344A-9635-44B9-8566-8673CEDCEE2F}"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8BA38-E393-4EB7-B731-DC4EFEBD77D6}" type="datetimeFigureOut">
              <a:rPr lang="en-US" smtClean="0"/>
              <a:t>5/6/2015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1B551-4696-4953-A562-712908DB5720}" type="slidenum">
              <a:rPr lang="en-US" smtClean="0"/>
              <a:t>‹#›</a:t>
            </a:fld>
            <a:endParaRPr lang="en-US"/>
          </a:p>
        </p:txBody>
      </p:sp>
    </p:spTree>
    <p:extLst>
      <p:ext uri="{BB962C8B-B14F-4D97-AF65-F5344CB8AC3E}">
        <p14:creationId xmlns:p14="http://schemas.microsoft.com/office/powerpoint/2010/main" val="206160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p:txBody>
          <a:bodyPr/>
          <a:lstStyle>
            <a:lvl1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5pPr>
            <a:lvl6pPr marL="2256602"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6pPr>
            <a:lvl7pPr marL="2666893"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7pPr>
            <a:lvl8pPr marL="3077185"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8pPr>
            <a:lvl9pPr marL="3487476"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9pPr>
          </a:lstStyle>
          <a:p>
            <a:pPr>
              <a:spcBef>
                <a:spcPct val="0"/>
              </a:spcBef>
              <a:defRPr/>
            </a:pPr>
            <a:fld id="{D4E6B9E4-E2F6-49D3-A0C6-70C53ACB8A56}" type="slidenum">
              <a:rPr lang="en-US" altLang="zh-HK" sz="1300"/>
              <a:pPr>
                <a:spcBef>
                  <a:spcPct val="0"/>
                </a:spcBef>
                <a:defRPr/>
              </a:pPr>
              <a:t>2</a:t>
            </a:fld>
            <a:endParaRPr lang="en-US" altLang="zh-HK" sz="1300"/>
          </a:p>
        </p:txBody>
      </p:sp>
      <p:sp>
        <p:nvSpPr>
          <p:cNvPr id="6147" name="Rectangle 2"/>
          <p:cNvSpPr>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3"/>
          <p:cNvSpPr>
            <a:spLocks noGrp="1" noChangeArrowheads="1"/>
          </p:cNvSpPr>
          <p:nvPr>
            <p:ph type="body" idx="1"/>
          </p:nvPr>
        </p:nvSpPr>
        <p:spPr>
          <a:xfrm>
            <a:off x="686360" y="4342535"/>
            <a:ext cx="5486681" cy="411451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HK" smtClean="0"/>
          </a:p>
        </p:txBody>
      </p:sp>
    </p:spTree>
    <p:extLst>
      <p:ext uri="{BB962C8B-B14F-4D97-AF65-F5344CB8AC3E}">
        <p14:creationId xmlns:p14="http://schemas.microsoft.com/office/powerpoint/2010/main" val="213930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790B4-7DB2-4AFF-B22C-E02D9D26F7D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0102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81000" y="685800"/>
            <a:ext cx="6096000" cy="3429000"/>
          </a:xfrm>
        </p:spPr>
      </p:sp>
      <p:sp>
        <p:nvSpPr>
          <p:cNvPr id="26627"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extLst>
      <p:ext uri="{BB962C8B-B14F-4D97-AF65-F5344CB8AC3E}">
        <p14:creationId xmlns:p14="http://schemas.microsoft.com/office/powerpoint/2010/main" val="397545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p:txBody>
          <a:bodyPr/>
          <a:lstStyle>
            <a:lvl1pPr>
              <a:defRPr>
                <a:solidFill>
                  <a:schemeClr val="tx1"/>
                </a:solidFill>
                <a:latin typeface="Arial" panose="020B0604020202020204" pitchFamily="34" charset="0"/>
              </a:defRPr>
            </a:lvl1pPr>
            <a:lvl2pPr marL="666723" indent="-256432">
              <a:defRPr>
                <a:solidFill>
                  <a:schemeClr val="tx1"/>
                </a:solidFill>
                <a:latin typeface="Arial" panose="020B0604020202020204" pitchFamily="34" charset="0"/>
              </a:defRPr>
            </a:lvl2pPr>
            <a:lvl3pPr marL="1025728" indent="-205146">
              <a:defRPr>
                <a:solidFill>
                  <a:schemeClr val="tx1"/>
                </a:solidFill>
                <a:latin typeface="Arial" panose="020B0604020202020204" pitchFamily="34" charset="0"/>
              </a:defRPr>
            </a:lvl3pPr>
            <a:lvl4pPr marL="1436019" indent="-205146">
              <a:defRPr>
                <a:solidFill>
                  <a:schemeClr val="tx1"/>
                </a:solidFill>
                <a:latin typeface="Arial" panose="020B0604020202020204" pitchFamily="34" charset="0"/>
              </a:defRPr>
            </a:lvl4pPr>
            <a:lvl5pPr marL="1846311" indent="-205146">
              <a:defRPr>
                <a:solidFill>
                  <a:schemeClr val="tx1"/>
                </a:solidFill>
                <a:latin typeface="Arial" panose="020B0604020202020204" pitchFamily="34" charset="0"/>
              </a:defRPr>
            </a:lvl5pPr>
            <a:lvl6pPr marL="2256602" indent="-205146" eaLnBrk="0" fontAlgn="base" hangingPunct="0">
              <a:spcBef>
                <a:spcPct val="0"/>
              </a:spcBef>
              <a:spcAft>
                <a:spcPct val="0"/>
              </a:spcAft>
              <a:defRPr>
                <a:solidFill>
                  <a:schemeClr val="tx1"/>
                </a:solidFill>
                <a:latin typeface="Arial" panose="020B0604020202020204" pitchFamily="34" charset="0"/>
              </a:defRPr>
            </a:lvl6pPr>
            <a:lvl7pPr marL="2666893" indent="-205146" eaLnBrk="0" fontAlgn="base" hangingPunct="0">
              <a:spcBef>
                <a:spcPct val="0"/>
              </a:spcBef>
              <a:spcAft>
                <a:spcPct val="0"/>
              </a:spcAft>
              <a:defRPr>
                <a:solidFill>
                  <a:schemeClr val="tx1"/>
                </a:solidFill>
                <a:latin typeface="Arial" panose="020B0604020202020204" pitchFamily="34" charset="0"/>
              </a:defRPr>
            </a:lvl7pPr>
            <a:lvl8pPr marL="3077185" indent="-205146" eaLnBrk="0" fontAlgn="base" hangingPunct="0">
              <a:spcBef>
                <a:spcPct val="0"/>
              </a:spcBef>
              <a:spcAft>
                <a:spcPct val="0"/>
              </a:spcAft>
              <a:defRPr>
                <a:solidFill>
                  <a:schemeClr val="tx1"/>
                </a:solidFill>
                <a:latin typeface="Arial" panose="020B0604020202020204" pitchFamily="34" charset="0"/>
              </a:defRPr>
            </a:lvl8pPr>
            <a:lvl9pPr marL="3487476" indent="-205146" eaLnBrk="0" fontAlgn="base" hangingPunct="0">
              <a:spcBef>
                <a:spcPct val="0"/>
              </a:spcBef>
              <a:spcAft>
                <a:spcPct val="0"/>
              </a:spcAft>
              <a:defRPr>
                <a:solidFill>
                  <a:schemeClr val="tx1"/>
                </a:solidFill>
                <a:latin typeface="Arial" panose="020B0604020202020204" pitchFamily="34" charset="0"/>
              </a:defRPr>
            </a:lvl9pPr>
          </a:lstStyle>
          <a:p>
            <a:pPr>
              <a:defRPr/>
            </a:pPr>
            <a:fld id="{1E475775-7673-49C5-9E0A-7B9143896834}" type="slidenum">
              <a:rPr lang="en-GB" altLang="zh-HK">
                <a:solidFill>
                  <a:prstClr val="black"/>
                </a:solidFill>
              </a:rPr>
              <a:pPr>
                <a:defRPr/>
              </a:pPr>
              <a:t>4</a:t>
            </a:fld>
            <a:endParaRPr lang="en-GB" altLang="zh-HK">
              <a:solidFill>
                <a:prstClr val="black"/>
              </a:solidFill>
            </a:endParaRPr>
          </a:p>
        </p:txBody>
      </p:sp>
      <p:sp>
        <p:nvSpPr>
          <p:cNvPr id="8195" name="Rectangle 2"/>
          <p:cNvSpPr>
            <a:spLocks noGrp="1" noRot="1" noChangeAspect="1" noChangeArrowheads="1" noTextEdit="1"/>
          </p:cNvSpPr>
          <p:nvPr>
            <p:ph type="sldImg"/>
          </p:nvPr>
        </p:nvSpPr>
        <p:spPr>
          <a:xfrm>
            <a:off x="381000" y="685800"/>
            <a:ext cx="6096000" cy="3429000"/>
          </a:xfrm>
        </p:spPr>
      </p:sp>
      <p:sp>
        <p:nvSpPr>
          <p:cNvPr id="8196"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HK" altLang="zh-HK" smtClean="0"/>
          </a:p>
        </p:txBody>
      </p:sp>
    </p:spTree>
    <p:extLst>
      <p:ext uri="{BB962C8B-B14F-4D97-AF65-F5344CB8AC3E}">
        <p14:creationId xmlns:p14="http://schemas.microsoft.com/office/powerpoint/2010/main" val="357981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381000" y="685800"/>
            <a:ext cx="6096000" cy="3429000"/>
          </a:xfrm>
        </p:spPr>
      </p:sp>
      <p:sp>
        <p:nvSpPr>
          <p:cNvPr id="10243"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extLst>
      <p:ext uri="{BB962C8B-B14F-4D97-AF65-F5344CB8AC3E}">
        <p14:creationId xmlns:p14="http://schemas.microsoft.com/office/powerpoint/2010/main" val="315276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81000" y="685800"/>
            <a:ext cx="6096000" cy="3429000"/>
          </a:xfrm>
        </p:spPr>
      </p:sp>
      <p:sp>
        <p:nvSpPr>
          <p:cNvPr id="12291"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extLst>
      <p:ext uri="{BB962C8B-B14F-4D97-AF65-F5344CB8AC3E}">
        <p14:creationId xmlns:p14="http://schemas.microsoft.com/office/powerpoint/2010/main" val="40748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extLst>
      <p:ext uri="{BB962C8B-B14F-4D97-AF65-F5344CB8AC3E}">
        <p14:creationId xmlns:p14="http://schemas.microsoft.com/office/powerpoint/2010/main" val="365944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381000" y="685800"/>
            <a:ext cx="6096000" cy="3429000"/>
          </a:xfrm>
        </p:spPr>
      </p:sp>
      <p:sp>
        <p:nvSpPr>
          <p:cNvPr id="2457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extLst>
      <p:ext uri="{BB962C8B-B14F-4D97-AF65-F5344CB8AC3E}">
        <p14:creationId xmlns:p14="http://schemas.microsoft.com/office/powerpoint/2010/main" val="317926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p:txBody>
          <a:bodyPr/>
          <a:lstStyle>
            <a:lvl1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5pPr>
            <a:lvl6pPr marL="2256602"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6pPr>
            <a:lvl7pPr marL="2666893"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7pPr>
            <a:lvl8pPr marL="3077185"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8pPr>
            <a:lvl9pPr marL="3487476"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9pPr>
          </a:lstStyle>
          <a:p>
            <a:pPr>
              <a:spcBef>
                <a:spcPct val="0"/>
              </a:spcBef>
              <a:defRPr/>
            </a:pPr>
            <a:fld id="{D0A55DC5-BEF5-4C5D-8CAA-F7D5925BA16A}" type="slidenum">
              <a:rPr lang="en-US" altLang="zh-HK" sz="1300"/>
              <a:pPr>
                <a:spcBef>
                  <a:spcPct val="0"/>
                </a:spcBef>
                <a:defRPr/>
              </a:pPr>
              <a:t>9</a:t>
            </a:fld>
            <a:endParaRPr lang="en-US" altLang="zh-HK" sz="1300"/>
          </a:p>
        </p:txBody>
      </p:sp>
      <p:sp>
        <p:nvSpPr>
          <p:cNvPr id="16387" name="Rectangle 2"/>
          <p:cNvSpPr>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3"/>
          <p:cNvSpPr>
            <a:spLocks noGrp="1" noChangeArrowheads="1"/>
          </p:cNvSpPr>
          <p:nvPr>
            <p:ph type="body" idx="1"/>
          </p:nvPr>
        </p:nvSpPr>
        <p:spPr>
          <a:xfrm>
            <a:off x="686360" y="4342535"/>
            <a:ext cx="5486681" cy="411451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HK" smtClean="0"/>
          </a:p>
        </p:txBody>
      </p:sp>
    </p:spTree>
    <p:extLst>
      <p:ext uri="{BB962C8B-B14F-4D97-AF65-F5344CB8AC3E}">
        <p14:creationId xmlns:p14="http://schemas.microsoft.com/office/powerpoint/2010/main" val="300845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p:txBody>
          <a:bodyPr/>
          <a:lstStyle>
            <a:lvl1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5pPr>
            <a:lvl6pPr marL="2256602"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6pPr>
            <a:lvl7pPr marL="2666893"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7pPr>
            <a:lvl8pPr marL="3077185"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8pPr>
            <a:lvl9pPr marL="3487476" indent="-205146" defTabSz="410291" eaLnBrk="0" fontAlgn="base" hangingPunct="0">
              <a:spcBef>
                <a:spcPct val="30000"/>
              </a:spcBef>
              <a:spcAft>
                <a:spcPct val="0"/>
              </a:spcAft>
              <a:buClr>
                <a:srgbClr val="000000"/>
              </a:buClr>
              <a:buSzPct val="100000"/>
              <a:buFont typeface="Times New Roman" panose="02020603050405020304" pitchFamily="18" charset="0"/>
              <a:tabLst>
                <a:tab pos="649628" algn="l"/>
                <a:tab pos="1299256" algn="l"/>
                <a:tab pos="1948884" algn="l"/>
                <a:tab pos="2598511" algn="l"/>
              </a:tabLst>
              <a:defRPr sz="1100">
                <a:solidFill>
                  <a:srgbClr val="000000"/>
                </a:solidFill>
                <a:latin typeface="Times New Roman" panose="02020603050405020304" pitchFamily="18" charset="0"/>
              </a:defRPr>
            </a:lvl9pPr>
          </a:lstStyle>
          <a:p>
            <a:pPr>
              <a:spcBef>
                <a:spcPct val="0"/>
              </a:spcBef>
              <a:defRPr/>
            </a:pPr>
            <a:fld id="{AF6582CD-DEF5-4683-803A-184661AEFC1C}" type="slidenum">
              <a:rPr lang="en-US" altLang="zh-HK" sz="1300"/>
              <a:pPr>
                <a:spcBef>
                  <a:spcPct val="0"/>
                </a:spcBef>
                <a:defRPr/>
              </a:pPr>
              <a:t>10</a:t>
            </a:fld>
            <a:endParaRPr lang="en-US" altLang="zh-HK" sz="1300"/>
          </a:p>
        </p:txBody>
      </p:sp>
      <p:sp>
        <p:nvSpPr>
          <p:cNvPr id="22531" name="Rectangle 2"/>
          <p:cNvSpPr>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3"/>
          <p:cNvSpPr>
            <a:spLocks noGrp="1" noChangeArrowheads="1"/>
          </p:cNvSpPr>
          <p:nvPr>
            <p:ph type="body" idx="1"/>
          </p:nvPr>
        </p:nvSpPr>
        <p:spPr>
          <a:xfrm>
            <a:off x="686360" y="4342535"/>
            <a:ext cx="5486681" cy="411451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HK" smtClean="0"/>
          </a:p>
        </p:txBody>
      </p:sp>
    </p:spTree>
    <p:extLst>
      <p:ext uri="{BB962C8B-B14F-4D97-AF65-F5344CB8AC3E}">
        <p14:creationId xmlns:p14="http://schemas.microsoft.com/office/powerpoint/2010/main" val="264817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0B32A-2234-4492-9CE3-C71C1823CA9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166488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0B32A-2234-4492-9CE3-C71C1823CA9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1592849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49537388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7769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484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706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259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794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087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4745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3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9712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5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82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0B32A-2234-4492-9CE3-C71C1823CA9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2677581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7792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993B0-79D4-4D42-84D9-34E7D0F82228}"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B737FA-298B-814F-9269-789D379ECF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2987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42501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723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2563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771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68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7842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064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64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44264689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6778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9363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53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203414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A723B-2A0B-447A-BAFB-7D4963B2CFD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1064184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A723B-2A0B-447A-BAFB-7D4963B2CFD3}"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519119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A723B-2A0B-447A-BAFB-7D4963B2CFD3}"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118011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A723B-2A0B-447A-BAFB-7D4963B2CFD3}"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195989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A723B-2A0B-447A-BAFB-7D4963B2CFD3}"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2029862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723B-2A0B-447A-BAFB-7D4963B2CFD3}"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198926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0B32A-2234-4492-9CE3-C71C1823CA9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603366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723B-2A0B-447A-BAFB-7D4963B2CFD3}"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245185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3309086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723B-2A0B-447A-BAFB-7D4963B2CFD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9CA0-4439-46A0-8553-56CFCFD76AD7}" type="slidenum">
              <a:rPr lang="en-US" smtClean="0"/>
              <a:t>‹#›</a:t>
            </a:fld>
            <a:endParaRPr lang="en-US"/>
          </a:p>
        </p:txBody>
      </p:sp>
    </p:spTree>
    <p:extLst>
      <p:ext uri="{BB962C8B-B14F-4D97-AF65-F5344CB8AC3E}">
        <p14:creationId xmlns:p14="http://schemas.microsoft.com/office/powerpoint/2010/main" val="340270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BBFA6-6947-4878-875B-CF0C9947EFA5}"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1963375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BBFA6-6947-4878-875B-CF0C9947EFA5}"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408433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BBFA6-6947-4878-875B-CF0C9947EFA5}"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2656991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BBFA6-6947-4878-875B-CF0C9947EFA5}"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2450199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BBFA6-6947-4878-875B-CF0C9947EFA5}"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3646846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BBFA6-6947-4878-875B-CF0C9947EFA5}"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694678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BBFA6-6947-4878-875B-CF0C9947EFA5}"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199674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0B32A-2234-4492-9CE3-C71C1823CA9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722694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BBFA6-6947-4878-875B-CF0C9947EFA5}"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3407426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BBFA6-6947-4878-875B-CF0C9947EFA5}"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2543927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BBFA6-6947-4878-875B-CF0C9947EFA5}"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2923265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BBFA6-6947-4878-875B-CF0C9947EFA5}"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FD204-DB68-42BA-946E-CEDEE7BE7219}" type="slidenum">
              <a:rPr lang="en-US" smtClean="0"/>
              <a:t>‹#›</a:t>
            </a:fld>
            <a:endParaRPr lang="en-US"/>
          </a:p>
        </p:txBody>
      </p:sp>
    </p:spTree>
    <p:extLst>
      <p:ext uri="{BB962C8B-B14F-4D97-AF65-F5344CB8AC3E}">
        <p14:creationId xmlns:p14="http://schemas.microsoft.com/office/powerpoint/2010/main" val="3285441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
        <p:nvSpPr>
          <p:cNvPr id="7" name="Rectangle 6"/>
          <p:cNvSpPr/>
          <p:nvPr userDrawn="1"/>
        </p:nvSpPr>
        <p:spPr>
          <a:xfrm>
            <a:off x="-1" y="-13855"/>
            <a:ext cx="9144001" cy="5387546"/>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spTree>
    <p:extLst>
      <p:ext uri="{BB962C8B-B14F-4D97-AF65-F5344CB8AC3E}">
        <p14:creationId xmlns:p14="http://schemas.microsoft.com/office/powerpoint/2010/main" val="172335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698076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601334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776759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532281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87948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0B32A-2234-4492-9CE3-C71C1823CA94}"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3877783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53391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9584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1773394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519787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2896201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
        <p:nvSpPr>
          <p:cNvPr id="7" name="Rectangle 6"/>
          <p:cNvSpPr/>
          <p:nvPr userDrawn="1"/>
        </p:nvSpPr>
        <p:spPr>
          <a:xfrm>
            <a:off x="-1" y="-13855"/>
            <a:ext cx="9144001" cy="5387546"/>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spTree>
    <p:extLst>
      <p:ext uri="{BB962C8B-B14F-4D97-AF65-F5344CB8AC3E}">
        <p14:creationId xmlns:p14="http://schemas.microsoft.com/office/powerpoint/2010/main" val="1557373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91548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729423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131874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5210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0B32A-2234-4492-9CE3-C71C1823CA94}"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1052900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092110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9749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15269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6147539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620811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6162539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0716E-20AF-43CB-B853-F2DE61BE0888}"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2803439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0716E-20AF-43CB-B853-F2DE61BE0888}"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2901893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0716E-20AF-43CB-B853-F2DE61BE0888}"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964194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0716E-20AF-43CB-B853-F2DE61BE0888}"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44250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0B32A-2234-4492-9CE3-C71C1823CA94}"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2640721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0716E-20AF-43CB-B853-F2DE61BE0888}"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2260941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0716E-20AF-43CB-B853-F2DE61BE0888}"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2102732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0716E-20AF-43CB-B853-F2DE61BE0888}"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4050137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0716E-20AF-43CB-B853-F2DE61BE0888}"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40840030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0716E-20AF-43CB-B853-F2DE61BE0888}"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808280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0716E-20AF-43CB-B853-F2DE61BE0888}"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1065164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0716E-20AF-43CB-B853-F2DE61BE0888}"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EBCD-BCDE-4294-A81F-0063EDBF88F1}" type="slidenum">
              <a:rPr lang="en-US" smtClean="0"/>
              <a:t>‹#›</a:t>
            </a:fld>
            <a:endParaRPr lang="en-US"/>
          </a:p>
        </p:txBody>
      </p:sp>
    </p:spTree>
    <p:extLst>
      <p:ext uri="{BB962C8B-B14F-4D97-AF65-F5344CB8AC3E}">
        <p14:creationId xmlns:p14="http://schemas.microsoft.com/office/powerpoint/2010/main" val="2066625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
        <p:nvSpPr>
          <p:cNvPr id="7" name="Rectangle 6"/>
          <p:cNvSpPr/>
          <p:nvPr userDrawn="1"/>
        </p:nvSpPr>
        <p:spPr>
          <a:xfrm>
            <a:off x="-1" y="-13855"/>
            <a:ext cx="9144001" cy="5387546"/>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spTree>
    <p:extLst>
      <p:ext uri="{BB962C8B-B14F-4D97-AF65-F5344CB8AC3E}">
        <p14:creationId xmlns:p14="http://schemas.microsoft.com/office/powerpoint/2010/main" val="940830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6928909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15487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0B32A-2234-4492-9CE3-C71C1823CA94}"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5457056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519357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0124965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431068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5376189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179584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492949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979616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39372794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1" y="-76200"/>
            <a:ext cx="9144001" cy="5470311"/>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9205" y="4780028"/>
            <a:ext cx="2433195" cy="249172"/>
          </a:xfrm>
          <a:prstGeom prst="rect">
            <a:avLst/>
          </a:prstGeom>
        </p:spPr>
      </p:pic>
      <p:pic>
        <p:nvPicPr>
          <p:cNvPr id="9" name="Picture 2" descr="M:\Events\Convention\Annual Convention\HKConv15\Event Logo\HK_CH_S Logo_0315-01.png"/>
          <p:cNvPicPr>
            <a:picLocks noChangeAspect="1" noChangeArrowheads="1"/>
          </p:cNvPicPr>
          <p:nvPr userDrawn="1"/>
        </p:nvPicPr>
        <p:blipFill>
          <a:blip r:embed="rId3"/>
          <a:srcRect t="20181" b="19470"/>
          <a:stretch>
            <a:fillRect/>
          </a:stretch>
        </p:blipFill>
        <p:spPr bwMode="auto">
          <a:xfrm>
            <a:off x="7772400" y="4054344"/>
            <a:ext cx="1324811" cy="1121037"/>
          </a:xfrm>
          <a:prstGeom prst="rect">
            <a:avLst/>
          </a:prstGeom>
          <a:noFill/>
        </p:spPr>
      </p:pic>
    </p:spTree>
    <p:extLst>
      <p:ext uri="{BB962C8B-B14F-4D97-AF65-F5344CB8AC3E}">
        <p14:creationId xmlns:p14="http://schemas.microsoft.com/office/powerpoint/2010/main" val="10002873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67076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0B32A-2234-4492-9CE3-C71C1823CA94}"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3730978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5655896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6055854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0182850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
        <p:nvSpPr>
          <p:cNvPr id="6" name="Rectangle 5"/>
          <p:cNvSpPr/>
          <p:nvPr userDrawn="1"/>
        </p:nvSpPr>
        <p:spPr>
          <a:xfrm>
            <a:off x="-1" y="-76200"/>
            <a:ext cx="9144001" cy="5470311"/>
          </a:xfrm>
          <a:prstGeom prst="rect">
            <a:avLst/>
          </a:prstGeom>
          <a:solidFill>
            <a:schemeClr val="bg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9205" y="4780028"/>
            <a:ext cx="2433195" cy="249172"/>
          </a:xfrm>
          <a:prstGeom prst="rect">
            <a:avLst/>
          </a:prstGeom>
        </p:spPr>
      </p:pic>
      <p:pic>
        <p:nvPicPr>
          <p:cNvPr id="8" name="Picture 2" descr="M:\Events\Convention\Annual Convention\HKConv15\Event Logo\HK_CH_S Logo_0315-01.png"/>
          <p:cNvPicPr>
            <a:picLocks noChangeAspect="1" noChangeArrowheads="1"/>
          </p:cNvPicPr>
          <p:nvPr userDrawn="1"/>
        </p:nvPicPr>
        <p:blipFill>
          <a:blip r:embed="rId3"/>
          <a:srcRect t="20181" b="19470"/>
          <a:stretch>
            <a:fillRect/>
          </a:stretch>
        </p:blipFill>
        <p:spPr bwMode="auto">
          <a:xfrm>
            <a:off x="7772400" y="4054344"/>
            <a:ext cx="1324811" cy="1121037"/>
          </a:xfrm>
          <a:prstGeom prst="rect">
            <a:avLst/>
          </a:prstGeom>
          <a:noFill/>
        </p:spPr>
      </p:pic>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35472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72526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43012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71372455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728171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24129756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1905001" y="3486150"/>
            <a:ext cx="6551613" cy="913210"/>
          </a:xfrm>
          <a:prstGeom prst="rect">
            <a:avLst/>
          </a:prstGeom>
        </p:spPr>
        <p:txBody>
          <a:bodyPr/>
          <a:lstStyle/>
          <a:p>
            <a:r>
              <a:rPr lang="zh-TW" altLang="en-US" smtClean="0"/>
              <a:t>按一下以編輯母片標題樣式</a:t>
            </a:r>
            <a:endParaRPr lang="zh-HK" altLang="en-US"/>
          </a:p>
        </p:txBody>
      </p:sp>
      <p:sp>
        <p:nvSpPr>
          <p:cNvPr id="3" name="Rectangle 13"/>
          <p:cNvSpPr>
            <a:spLocks noGrp="1" noChangeArrowheads="1"/>
          </p:cNvSpPr>
          <p:nvPr>
            <p:ph type="dt" idx="10"/>
          </p:nvPr>
        </p:nvSpPr>
        <p:spPr>
          <a:xfrm>
            <a:off x="6934201" y="4914900"/>
            <a:ext cx="1674813" cy="170260"/>
          </a:xfrm>
          <a:prstGeom prst="rect">
            <a:avLst/>
          </a:prstGeom>
          <a:ln/>
        </p:spPr>
        <p:txBody>
          <a:bodyPr/>
          <a:lstStyle>
            <a:lvl1pPr>
              <a:defRPr/>
            </a:lvl1pPr>
          </a:lstStyle>
          <a:p>
            <a:pPr defTabSz="457200">
              <a:defRPr/>
            </a:pPr>
            <a:r>
              <a:rPr lang="en-US" altLang="zh-HK">
                <a:solidFill>
                  <a:prstClr val="black"/>
                </a:solidFill>
              </a:rPr>
              <a:t>1/10/12</a:t>
            </a:r>
          </a:p>
        </p:txBody>
      </p:sp>
      <p:sp>
        <p:nvSpPr>
          <p:cNvPr id="4" name="Rectangle 15"/>
          <p:cNvSpPr>
            <a:spLocks noGrp="1" noChangeArrowheads="1"/>
          </p:cNvSpPr>
          <p:nvPr>
            <p:ph type="sldNum" idx="11"/>
          </p:nvPr>
        </p:nvSpPr>
        <p:spPr>
          <a:xfrm>
            <a:off x="4870451" y="4914900"/>
            <a:ext cx="760413" cy="170260"/>
          </a:xfrm>
          <a:prstGeom prst="rect">
            <a:avLst/>
          </a:prstGeom>
          <a:ln/>
        </p:spPr>
        <p:txBody>
          <a:bodyPr/>
          <a:lstStyle>
            <a:lvl1pPr>
              <a:defRPr/>
            </a:lvl1pPr>
          </a:lstStyle>
          <a:p>
            <a:pPr defTabSz="457200">
              <a:defRPr/>
            </a:pPr>
            <a:fld id="{8ACCC13C-017B-478F-8EE0-9ECA366336E3}" type="slidenum">
              <a:rPr lang="en-US" altLang="zh-HK">
                <a:solidFill>
                  <a:prstClr val="black"/>
                </a:solidFill>
              </a:rPr>
              <a:pPr defTabSz="457200">
                <a:defRPr/>
              </a:pPr>
              <a:t>‹#›</a:t>
            </a:fld>
            <a:endParaRPr lang="en-US" altLang="zh-HK">
              <a:solidFill>
                <a:prstClr val="black"/>
              </a:solidFill>
            </a:endParaRPr>
          </a:p>
        </p:txBody>
      </p:sp>
    </p:spTree>
    <p:extLst>
      <p:ext uri="{BB962C8B-B14F-4D97-AF65-F5344CB8AC3E}">
        <p14:creationId xmlns:p14="http://schemas.microsoft.com/office/powerpoint/2010/main" val="210391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0B32A-2234-4492-9CE3-C71C1823CA94}"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06461-ED81-457E-98B6-C0F27235319E}" type="slidenum">
              <a:rPr lang="en-US" smtClean="0"/>
              <a:t>‹#›</a:t>
            </a:fld>
            <a:endParaRPr lang="en-US"/>
          </a:p>
        </p:txBody>
      </p:sp>
    </p:spTree>
    <p:extLst>
      <p:ext uri="{BB962C8B-B14F-4D97-AF65-F5344CB8AC3E}">
        <p14:creationId xmlns:p14="http://schemas.microsoft.com/office/powerpoint/2010/main" val="3251090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60"/>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6802608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91"/>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25483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40"/>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2022601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9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9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3595813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951"/>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8" name="Footer Placeholder 7"/>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95708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4" name="Footer Placeholder 3"/>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7488668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3" name="Footer Placeholder 2"/>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431947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835"/>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35"/>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861567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6" name="Footer Placeholder 5"/>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8853820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91"/>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310"/>
            <a:ext cx="2133600" cy="274637"/>
          </a:xfrm>
          <a:prstGeom prst="rect">
            <a:avLst/>
          </a:prstGeom>
        </p:spPr>
        <p:txBody>
          <a:bodyPr/>
          <a:lstStyle/>
          <a:p>
            <a:pPr defTabSz="457200"/>
            <a:fld id="{058A917D-EEFF-D549-BB9A-807DA4AF0F44}" type="datetimeFigureOut">
              <a:rPr lang="en-US" smtClean="0">
                <a:solidFill>
                  <a:prstClr val="black"/>
                </a:solidFill>
              </a:rPr>
              <a:pPr defTabSz="457200"/>
              <a:t>5/6/2015</a:t>
            </a:fld>
            <a:endParaRPr lang="en-US">
              <a:solidFill>
                <a:prstClr val="black"/>
              </a:solidFill>
            </a:endParaRPr>
          </a:p>
        </p:txBody>
      </p:sp>
      <p:sp>
        <p:nvSpPr>
          <p:cNvPr id="5" name="Footer Placeholder 4"/>
          <p:cNvSpPr>
            <a:spLocks noGrp="1"/>
          </p:cNvSpPr>
          <p:nvPr>
            <p:ph type="ftr" sz="quarter" idx="11"/>
          </p:nvPr>
        </p:nvSpPr>
        <p:spPr>
          <a:xfrm>
            <a:off x="3124200" y="4767310"/>
            <a:ext cx="2895600" cy="2746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4767310"/>
            <a:ext cx="2133600" cy="274637"/>
          </a:xfrm>
          <a:prstGeom prst="rect">
            <a:avLst/>
          </a:prstGeom>
        </p:spPr>
        <p:txBody>
          <a:bodyPr/>
          <a:lstStyle/>
          <a:p>
            <a:pPr defTabSz="457200"/>
            <a:fld id="{3B1A6593-8DDC-854D-B833-99805F22315E}"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0750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180B32A-2234-4492-9CE3-C71C1823CA94}" type="datetimeFigureOut">
              <a:rPr lang="en-US" smtClean="0"/>
              <a:t>5/6/2015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F06461-ED81-457E-98B6-C0F27235319E}" type="slidenum">
              <a:rPr lang="en-US" smtClean="0"/>
              <a:t>‹#›</a:t>
            </a:fld>
            <a:endParaRPr lang="en-US"/>
          </a:p>
        </p:txBody>
      </p:sp>
      <p:pic>
        <p:nvPicPr>
          <p:cNvPr id="7" name="Picture 6"/>
          <p:cNvPicPr>
            <a:picLocks noChangeAspect="1"/>
          </p:cNvPicPr>
          <p:nvPr userDrawn="1"/>
        </p:nvPicPr>
        <p:blipFill rotWithShape="1">
          <a:blip r:embed="rId13" cstate="screen">
            <a:extLst>
              <a:ext uri="{28A0092B-C50C-407E-A947-70E740481C1C}">
                <a14:useLocalDpi xmlns:a14="http://schemas.microsoft.com/office/drawing/2010/main" val="0"/>
              </a:ext>
            </a:extLst>
          </a:blip>
          <a:srcRect t="20371" b="18056"/>
          <a:stretch/>
        </p:blipFill>
        <p:spPr bwMode="auto">
          <a:xfrm>
            <a:off x="0"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354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43993B0-79D4-4D42-84D9-34E7D0F82228}" type="datetimeFigureOut">
              <a:rPr lang="en-US" smtClean="0">
                <a:solidFill>
                  <a:prstClr val="black">
                    <a:tint val="75000"/>
                  </a:prstClr>
                </a:solidFill>
              </a:rPr>
              <a:pPr defTabSz="457200"/>
              <a:t>5/6/2015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BB737FA-298B-814F-9269-789D379ECF6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1011279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9A723B-2A0B-447A-BAFB-7D4963B2CFD3}"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B039CA0-4439-46A0-8553-56CFCFD76AD7}" type="slidenum">
              <a:rPr lang="en-US" smtClean="0">
                <a:solidFill>
                  <a:prstClr val="black">
                    <a:tint val="75000"/>
                  </a:prstClr>
                </a:solidFill>
              </a:rPr>
              <a:pPr/>
              <a:t>‹#›</a:t>
            </a:fld>
            <a:endParaRPr lang="en-US">
              <a:solidFill>
                <a:prstClr val="black">
                  <a:tint val="75000"/>
                </a:prstClr>
              </a:solidFill>
            </a:endParaRPr>
          </a:p>
        </p:txBody>
      </p:sp>
      <p:sp>
        <p:nvSpPr>
          <p:cNvPr id="7" name="Text Placeholder 2"/>
          <p:cNvSpPr txBox="1">
            <a:spLocks/>
          </p:cNvSpPr>
          <p:nvPr userDrawn="1"/>
        </p:nvSpPr>
        <p:spPr>
          <a:xfrm>
            <a:off x="457200" y="120015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solidFill>
                  <a:prstClr val="black"/>
                </a:solidFill>
              </a:rPr>
              <a:t>Click to edit Master text styles</a:t>
            </a:r>
          </a:p>
          <a:p>
            <a:pPr lvl="1"/>
            <a:r>
              <a:rPr lang="en-US" smtClean="0">
                <a:solidFill>
                  <a:prstClr val="black"/>
                </a:solidFill>
              </a:rPr>
              <a:t>Second level</a:t>
            </a:r>
          </a:p>
          <a:p>
            <a:pPr lvl="2"/>
            <a:r>
              <a:rPr lang="en-US" smtClean="0">
                <a:solidFill>
                  <a:prstClr val="black"/>
                </a:solidFill>
              </a:rPr>
              <a:t>Third level</a:t>
            </a:r>
          </a:p>
          <a:p>
            <a:pPr lvl="3"/>
            <a:r>
              <a:rPr lang="en-US" smtClean="0">
                <a:solidFill>
                  <a:prstClr val="black"/>
                </a:solidFill>
              </a:rPr>
              <a:t>Fourth level</a:t>
            </a:r>
          </a:p>
          <a:p>
            <a:pPr lvl="4"/>
            <a:r>
              <a:rPr lang="en-US" smtClean="0">
                <a:solidFill>
                  <a:prstClr val="black"/>
                </a:solidFill>
              </a:rPr>
              <a:t>Fifth level</a:t>
            </a:r>
            <a:endParaRPr lang="en-US">
              <a:solidFill>
                <a:prstClr val="black"/>
              </a:solidFill>
            </a:endParaRPr>
          </a:p>
        </p:txBody>
      </p:sp>
      <p:sp>
        <p:nvSpPr>
          <p:cNvPr id="8"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64452-FF5B-4F3A-B0E2-A1D180036388}" type="datetimeFigureOut">
              <a:rPr lang="en-US" smtClean="0">
                <a:solidFill>
                  <a:prstClr val="black">
                    <a:tint val="75000"/>
                  </a:prstClr>
                </a:solidFill>
              </a:rPr>
              <a:pPr/>
              <a:t>5/6/2015</a:t>
            </a:fld>
            <a:endParaRPr lang="en-US">
              <a:solidFill>
                <a:prstClr val="black">
                  <a:tint val="75000"/>
                </a:prstClr>
              </a:solidFill>
            </a:endParaRPr>
          </a:p>
        </p:txBody>
      </p:sp>
      <p:sp>
        <p:nvSpPr>
          <p:cNvPr id="9" name="Slide Number Placeholder 5"/>
          <p:cNvSpPr txBox="1">
            <a:spLocks/>
          </p:cNvSpPr>
          <p:nvPr userDrawn="1"/>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14E9B-51E8-4C4D-8AEE-C6C9157C17DF}" type="slidenum">
              <a:rPr lang="en-US" smtClean="0">
                <a:solidFill>
                  <a:prstClr val="black">
                    <a:tint val="75000"/>
                  </a:prstClr>
                </a:solidFill>
              </a:rPr>
              <a:pPr/>
              <a:t>‹#›</a:t>
            </a:fld>
            <a:endParaRPr lang="en-US">
              <a:solidFill>
                <a:prstClr val="black">
                  <a:tint val="75000"/>
                </a:prstClr>
              </a:solidFill>
            </a:endParaRPr>
          </a:p>
        </p:txBody>
      </p:sp>
      <p:pic>
        <p:nvPicPr>
          <p:cNvPr id="10" name="Picture 6"/>
          <p:cNvPicPr>
            <a:picLocks noChangeAspect="1"/>
          </p:cNvPicPr>
          <p:nvPr userDrawn="1"/>
        </p:nvPicPr>
        <p:blipFill rotWithShape="1">
          <a:blip r:embed="rId13" cstate="screen">
            <a:extLst>
              <a:ext uri="{28A0092B-C50C-407E-A947-70E740481C1C}">
                <a14:useLocalDpi xmlns:a14="http://schemas.microsoft.com/office/drawing/2010/main" val="0"/>
              </a:ext>
            </a:extLst>
          </a:blip>
          <a:srcRect t="20371" b="18056"/>
          <a:stretch/>
        </p:blipFill>
        <p:spPr bwMode="auto">
          <a:xfrm>
            <a:off x="0" y="920750"/>
            <a:ext cx="9143999"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userDrawn="1"/>
        </p:nvPicPr>
        <p:blipFill rotWithShape="1">
          <a:blip r:embed="rId13" cstate="screen">
            <a:extLst>
              <a:ext uri="{28A0092B-C50C-407E-A947-70E740481C1C}">
                <a14:useLocalDpi xmlns:a14="http://schemas.microsoft.com/office/drawing/2010/main" val="0"/>
              </a:ext>
            </a:extLst>
          </a:blip>
          <a:srcRect t="2871" b="83982"/>
          <a:stretch/>
        </p:blipFill>
        <p:spPr bwMode="auto">
          <a:xfrm>
            <a:off x="1" y="-1"/>
            <a:ext cx="9143999"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8989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9A723B-2A0B-447A-BAFB-7D4963B2CFD3}" type="datetimeFigureOut">
              <a:rPr lang="en-US" smtClean="0"/>
              <a:t>5/6/2015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B039CA0-4439-46A0-8553-56CFCFD76AD7}" type="slidenum">
              <a:rPr lang="en-US" smtClean="0"/>
              <a:t>‹#›</a:t>
            </a:fld>
            <a:endParaRPr lang="en-US"/>
          </a:p>
        </p:txBody>
      </p:sp>
      <p:sp>
        <p:nvSpPr>
          <p:cNvPr id="7" name="Text Placeholder 2"/>
          <p:cNvSpPr txBox="1">
            <a:spLocks/>
          </p:cNvSpPr>
          <p:nvPr userDrawn="1"/>
        </p:nvSpPr>
        <p:spPr>
          <a:xfrm>
            <a:off x="457200" y="120015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64452-FF5B-4F3A-B0E2-A1D180036388}" type="datetimeFigureOut">
              <a:rPr lang="en-US" smtClean="0"/>
              <a:pPr/>
              <a:t>5/6/2015</a:t>
            </a:fld>
            <a:endParaRPr lang="en-US"/>
          </a:p>
        </p:txBody>
      </p:sp>
      <p:sp>
        <p:nvSpPr>
          <p:cNvPr id="9" name="Slide Number Placeholder 5"/>
          <p:cNvSpPr txBox="1">
            <a:spLocks/>
          </p:cNvSpPr>
          <p:nvPr userDrawn="1"/>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14E9B-51E8-4C4D-8AEE-C6C9157C17DF}" type="slidenum">
              <a:rPr lang="en-US" smtClean="0"/>
              <a:pPr/>
              <a:t>‹#›</a:t>
            </a:fld>
            <a:endParaRPr lang="en-US"/>
          </a:p>
        </p:txBody>
      </p:sp>
      <p:pic>
        <p:nvPicPr>
          <p:cNvPr id="10" name="Picture 6"/>
          <p:cNvPicPr>
            <a:picLocks noChangeAspect="1"/>
          </p:cNvPicPr>
          <p:nvPr userDrawn="1"/>
        </p:nvPicPr>
        <p:blipFill rotWithShape="1">
          <a:blip r:embed="rId13" cstate="screen">
            <a:extLst>
              <a:ext uri="{28A0092B-C50C-407E-A947-70E740481C1C}">
                <a14:useLocalDpi xmlns:a14="http://schemas.microsoft.com/office/drawing/2010/main" val="0"/>
              </a:ext>
            </a:extLst>
          </a:blip>
          <a:srcRect t="20371" b="18056"/>
          <a:stretch/>
        </p:blipFill>
        <p:spPr bwMode="auto">
          <a:xfrm>
            <a:off x="0" y="920750"/>
            <a:ext cx="9143999"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userDrawn="1"/>
        </p:nvPicPr>
        <p:blipFill rotWithShape="1">
          <a:blip r:embed="rId13" cstate="screen">
            <a:extLst>
              <a:ext uri="{28A0092B-C50C-407E-A947-70E740481C1C}">
                <a14:useLocalDpi xmlns:a14="http://schemas.microsoft.com/office/drawing/2010/main" val="0"/>
              </a:ext>
            </a:extLst>
          </a:blip>
          <a:srcRect t="2871" b="83982"/>
          <a:stretch/>
        </p:blipFill>
        <p:spPr bwMode="auto">
          <a:xfrm>
            <a:off x="1" y="-1"/>
            <a:ext cx="9143999"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651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47BBFA6-6947-4878-875B-CF0C9947EFA5}" type="datetimeFigureOut">
              <a:rPr lang="en-US" smtClean="0"/>
              <a:t>5/6/2015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72FD204-DB68-42BA-946E-CEDEE7BE7219}" type="slidenum">
              <a:rPr lang="en-US" smtClean="0"/>
              <a:t>‹#›</a:t>
            </a:fld>
            <a:endParaRPr lang="en-US"/>
          </a:p>
        </p:txBody>
      </p:sp>
      <p:pic>
        <p:nvPicPr>
          <p:cNvPr id="7" name="Picture 6" descr="2015_WC_RecSlide2.png"/>
          <p:cNvPicPr>
            <a:picLocks noChangeAspect="1"/>
          </p:cNvPicPr>
          <p:nvPr userDrawn="1"/>
        </p:nvPicPr>
        <p:blipFill rotWithShape="1">
          <a:blip r:embed="rId13">
            <a:extLst>
              <a:ext uri="{28A0092B-C50C-407E-A947-70E740481C1C}">
                <a14:useLocalDpi xmlns:a14="http://schemas.microsoft.com/office/drawing/2010/main" val="0"/>
              </a:ext>
            </a:extLst>
          </a:blip>
          <a:srcRect l="874" b="4632"/>
          <a:stretch/>
        </p:blipFill>
        <p:spPr>
          <a:xfrm>
            <a:off x="-10692" y="-1587"/>
            <a:ext cx="9154692" cy="5145087"/>
          </a:xfrm>
          <a:prstGeom prst="rect">
            <a:avLst/>
          </a:prstGeom>
        </p:spPr>
      </p:pic>
    </p:spTree>
    <p:extLst>
      <p:ext uri="{BB962C8B-B14F-4D97-AF65-F5344CB8AC3E}">
        <p14:creationId xmlns:p14="http://schemas.microsoft.com/office/powerpoint/2010/main" val="2016394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2015_WC_RecSlide2.png"/>
          <p:cNvPicPr>
            <a:picLocks noChangeAspect="1"/>
          </p:cNvPicPr>
          <p:nvPr userDrawn="1"/>
        </p:nvPicPr>
        <p:blipFill rotWithShape="1">
          <a:blip r:embed="rId13">
            <a:extLst>
              <a:ext uri="{28A0092B-C50C-407E-A947-70E740481C1C}">
                <a14:useLocalDpi xmlns:a14="http://schemas.microsoft.com/office/drawing/2010/main" val="0"/>
              </a:ext>
            </a:extLst>
          </a:blip>
          <a:srcRect l="874"/>
          <a:stretch/>
        </p:blipFill>
        <p:spPr>
          <a:xfrm>
            <a:off x="-10692" y="-1587"/>
            <a:ext cx="9154692" cy="5394960"/>
          </a:xfrm>
          <a:prstGeom prst="rect">
            <a:avLst/>
          </a:prstGeom>
        </p:spPr>
      </p:pic>
      <p:sp>
        <p:nvSpPr>
          <p:cNvPr id="3" name="Rectangle 2"/>
          <p:cNvSpPr/>
          <p:nvPr userDrawn="1"/>
        </p:nvSpPr>
        <p:spPr>
          <a:xfrm>
            <a:off x="0" y="-1587"/>
            <a:ext cx="9144001" cy="5387546"/>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68586" y="4850621"/>
            <a:ext cx="2433195" cy="249172"/>
          </a:xfrm>
          <a:prstGeom prst="rect">
            <a:avLst/>
          </a:prstGeom>
        </p:spPr>
      </p:pic>
      <p:pic>
        <p:nvPicPr>
          <p:cNvPr id="5" name="Picture 2" descr="M:\Events\Convention\Annual Convention\HKConv15\Event Logo\HK_CH_S Logo_0315-01.png"/>
          <p:cNvPicPr>
            <a:picLocks noChangeAspect="1" noChangeArrowheads="1"/>
          </p:cNvPicPr>
          <p:nvPr userDrawn="1"/>
        </p:nvPicPr>
        <p:blipFill>
          <a:blip r:embed="rId15"/>
          <a:srcRect t="20181" b="19470"/>
          <a:stretch>
            <a:fillRect/>
          </a:stretch>
        </p:blipFill>
        <p:spPr bwMode="auto">
          <a:xfrm>
            <a:off x="7688142" y="4110906"/>
            <a:ext cx="1324811" cy="1121037"/>
          </a:xfrm>
          <a:prstGeom prst="rect">
            <a:avLst/>
          </a:prstGeom>
          <a:noFill/>
        </p:spPr>
      </p:pic>
    </p:spTree>
    <p:extLst>
      <p:ext uri="{BB962C8B-B14F-4D97-AF65-F5344CB8AC3E}">
        <p14:creationId xmlns:p14="http://schemas.microsoft.com/office/powerpoint/2010/main" val="40378275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2015_WC_RecSlide2.png"/>
          <p:cNvPicPr>
            <a:picLocks noChangeAspect="1"/>
          </p:cNvPicPr>
          <p:nvPr userDrawn="1"/>
        </p:nvPicPr>
        <p:blipFill rotWithShape="1">
          <a:blip r:embed="rId13">
            <a:extLst>
              <a:ext uri="{28A0092B-C50C-407E-A947-70E740481C1C}">
                <a14:useLocalDpi xmlns:a14="http://schemas.microsoft.com/office/drawing/2010/main" val="0"/>
              </a:ext>
            </a:extLst>
          </a:blip>
          <a:srcRect l="874"/>
          <a:stretch/>
        </p:blipFill>
        <p:spPr>
          <a:xfrm>
            <a:off x="-10692" y="-1587"/>
            <a:ext cx="9154692" cy="5394960"/>
          </a:xfrm>
          <a:prstGeom prst="rect">
            <a:avLst/>
          </a:prstGeom>
        </p:spPr>
      </p:pic>
      <p:sp>
        <p:nvSpPr>
          <p:cNvPr id="3" name="Rectangle 2"/>
          <p:cNvSpPr/>
          <p:nvPr userDrawn="1"/>
        </p:nvSpPr>
        <p:spPr>
          <a:xfrm>
            <a:off x="0" y="-1587"/>
            <a:ext cx="9144001" cy="5387546"/>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68586" y="4850621"/>
            <a:ext cx="2433195" cy="249172"/>
          </a:xfrm>
          <a:prstGeom prst="rect">
            <a:avLst/>
          </a:prstGeom>
        </p:spPr>
      </p:pic>
      <p:pic>
        <p:nvPicPr>
          <p:cNvPr id="5" name="Picture 2" descr="M:\Events\Convention\Annual Convention\HKConv15\Event Logo\HK_CH_S Logo_0315-01.png"/>
          <p:cNvPicPr>
            <a:picLocks noChangeAspect="1" noChangeArrowheads="1"/>
          </p:cNvPicPr>
          <p:nvPr userDrawn="1"/>
        </p:nvPicPr>
        <p:blipFill>
          <a:blip r:embed="rId15"/>
          <a:srcRect t="20181" b="19470"/>
          <a:stretch>
            <a:fillRect/>
          </a:stretch>
        </p:blipFill>
        <p:spPr bwMode="auto">
          <a:xfrm>
            <a:off x="7688142" y="4110906"/>
            <a:ext cx="1324811" cy="1121037"/>
          </a:xfrm>
          <a:prstGeom prst="rect">
            <a:avLst/>
          </a:prstGeom>
          <a:noFill/>
        </p:spPr>
      </p:pic>
    </p:spTree>
    <p:extLst>
      <p:ext uri="{BB962C8B-B14F-4D97-AF65-F5344CB8AC3E}">
        <p14:creationId xmlns:p14="http://schemas.microsoft.com/office/powerpoint/2010/main" val="13780980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880716E-20AF-43CB-B853-F2DE61BE0888}" type="datetimeFigureOut">
              <a:rPr lang="en-US" smtClean="0"/>
              <a:t>5/6/2015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7D1EBCD-BCDE-4294-A81F-0063EDBF88F1}" type="slidenum">
              <a:rPr lang="en-US" smtClean="0"/>
              <a:t>‹#›</a:t>
            </a:fld>
            <a:endParaRPr lang="en-US"/>
          </a:p>
        </p:txBody>
      </p:sp>
    </p:spTree>
    <p:extLst>
      <p:ext uri="{BB962C8B-B14F-4D97-AF65-F5344CB8AC3E}">
        <p14:creationId xmlns:p14="http://schemas.microsoft.com/office/powerpoint/2010/main" val="351659400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2015_WC_RecSlide2.png"/>
          <p:cNvPicPr>
            <a:picLocks noChangeAspect="1"/>
          </p:cNvPicPr>
          <p:nvPr userDrawn="1"/>
        </p:nvPicPr>
        <p:blipFill rotWithShape="1">
          <a:blip r:embed="rId13">
            <a:extLst>
              <a:ext uri="{28A0092B-C50C-407E-A947-70E740481C1C}">
                <a14:useLocalDpi xmlns:a14="http://schemas.microsoft.com/office/drawing/2010/main" val="0"/>
              </a:ext>
            </a:extLst>
          </a:blip>
          <a:srcRect l="874"/>
          <a:stretch/>
        </p:blipFill>
        <p:spPr>
          <a:xfrm>
            <a:off x="-10692" y="-1587"/>
            <a:ext cx="9154692" cy="5394960"/>
          </a:xfrm>
          <a:prstGeom prst="rect">
            <a:avLst/>
          </a:prstGeom>
        </p:spPr>
      </p:pic>
      <p:sp>
        <p:nvSpPr>
          <p:cNvPr id="3" name="Rectangle 2"/>
          <p:cNvSpPr/>
          <p:nvPr userDrawn="1"/>
        </p:nvSpPr>
        <p:spPr>
          <a:xfrm>
            <a:off x="0" y="-1587"/>
            <a:ext cx="9144001" cy="5387546"/>
          </a:xfrm>
          <a:prstGeom prst="rect">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sz="6000" dirty="0" smtClean="0">
              <a:solidFill>
                <a:srgbClr val="8064A2">
                  <a:lumMod val="50000"/>
                </a:srgbClr>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68586" y="4850621"/>
            <a:ext cx="2433195" cy="249172"/>
          </a:xfrm>
          <a:prstGeom prst="rect">
            <a:avLst/>
          </a:prstGeom>
        </p:spPr>
      </p:pic>
      <p:pic>
        <p:nvPicPr>
          <p:cNvPr id="5" name="Picture 2" descr="M:\Events\Convention\Annual Convention\HKConv15\Event Logo\HK_CH_S Logo_0315-01.png"/>
          <p:cNvPicPr>
            <a:picLocks noChangeAspect="1" noChangeArrowheads="1"/>
          </p:cNvPicPr>
          <p:nvPr userDrawn="1"/>
        </p:nvPicPr>
        <p:blipFill>
          <a:blip r:embed="rId15"/>
          <a:srcRect t="20181" b="19470"/>
          <a:stretch>
            <a:fillRect/>
          </a:stretch>
        </p:blipFill>
        <p:spPr bwMode="auto">
          <a:xfrm>
            <a:off x="7688142" y="4110906"/>
            <a:ext cx="1324811" cy="1121037"/>
          </a:xfrm>
          <a:prstGeom prst="rect">
            <a:avLst/>
          </a:prstGeom>
          <a:noFill/>
        </p:spPr>
      </p:pic>
    </p:spTree>
    <p:extLst>
      <p:ext uri="{BB962C8B-B14F-4D97-AF65-F5344CB8AC3E}">
        <p14:creationId xmlns:p14="http://schemas.microsoft.com/office/powerpoint/2010/main" val="22141685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2015_WC_RecSlide2.png"/>
          <p:cNvPicPr>
            <a:picLocks noChangeAspect="1"/>
          </p:cNvPicPr>
          <p:nvPr userDrawn="1"/>
        </p:nvPicPr>
        <p:blipFill rotWithShape="1">
          <a:blip r:embed="rId14">
            <a:extLst>
              <a:ext uri="{28A0092B-C50C-407E-A947-70E740481C1C}">
                <a14:useLocalDpi xmlns:a14="http://schemas.microsoft.com/office/drawing/2010/main" val="0"/>
              </a:ext>
            </a:extLst>
          </a:blip>
          <a:srcRect l="874"/>
          <a:stretch/>
        </p:blipFill>
        <p:spPr>
          <a:xfrm>
            <a:off x="-10692" y="-1587"/>
            <a:ext cx="9154692" cy="5394960"/>
          </a:xfrm>
          <a:prstGeom prst="rect">
            <a:avLst/>
          </a:prstGeom>
        </p:spPr>
      </p:pic>
    </p:spTree>
    <p:extLst>
      <p:ext uri="{BB962C8B-B14F-4D97-AF65-F5344CB8AC3E}">
        <p14:creationId xmlns:p14="http://schemas.microsoft.com/office/powerpoint/2010/main" val="310356645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2015_WC_RecSlide2.png"/>
          <p:cNvPicPr>
            <a:picLocks noChangeAspect="1"/>
          </p:cNvPicPr>
          <p:nvPr userDrawn="1"/>
        </p:nvPicPr>
        <p:blipFill rotWithShape="1">
          <a:blip r:embed="rId13" cstate="print">
            <a:extLst>
              <a:ext uri="{28A0092B-C50C-407E-A947-70E740481C1C}">
                <a14:useLocalDpi xmlns:a14="http://schemas.microsoft.com/office/drawing/2010/main"/>
              </a:ext>
            </a:extLst>
          </a:blip>
          <a:srcRect l="874"/>
          <a:stretch/>
        </p:blipFill>
        <p:spPr>
          <a:xfrm>
            <a:off x="-10692" y="-1587"/>
            <a:ext cx="9154692" cy="5394960"/>
          </a:xfrm>
          <a:prstGeom prst="rect">
            <a:avLst/>
          </a:prstGeom>
        </p:spPr>
      </p:pic>
    </p:spTree>
    <p:extLst>
      <p:ext uri="{BB962C8B-B14F-4D97-AF65-F5344CB8AC3E}">
        <p14:creationId xmlns:p14="http://schemas.microsoft.com/office/powerpoint/2010/main" val="396920272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Layout" Target="../diagrams/layout1.xml"/><Relationship Id="rId18" Type="http://schemas.openxmlformats.org/officeDocument/2006/relationships/image" Target="../media/image32.png"/><Relationship Id="rId3" Type="http://schemas.openxmlformats.org/officeDocument/2006/relationships/image" Target="../media/image22.jpeg"/><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diagramData" Target="../diagrams/data1.xml"/><Relationship Id="rId17" Type="http://schemas.openxmlformats.org/officeDocument/2006/relationships/image" Target="../media/image31.png"/><Relationship Id="rId2" Type="http://schemas.openxmlformats.org/officeDocument/2006/relationships/image" Target="../media/image21.png"/><Relationship Id="rId16" Type="http://schemas.microsoft.com/office/2007/relationships/diagramDrawing" Target="../diagrams/drawing1.xml"/><Relationship Id="rId20" Type="http://schemas.openxmlformats.org/officeDocument/2006/relationships/image" Target="../media/image34.png"/><Relationship Id="rId1" Type="http://schemas.openxmlformats.org/officeDocument/2006/relationships/slideLayout" Target="../slideLayouts/slideLayout7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diagramColors" Target="../diagrams/colors1.xml"/><Relationship Id="rId10" Type="http://schemas.openxmlformats.org/officeDocument/2006/relationships/image" Target="../media/image29.png"/><Relationship Id="rId19"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diagramQuickStyle" Target="../diagrams/quickStyle1.xml"/><Relationship Id="rId22"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2.png"/><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0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89871" y="1301970"/>
            <a:ext cx="2150285" cy="32035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 y="66300"/>
            <a:ext cx="9143999" cy="1200329"/>
          </a:xfrm>
          <a:prstGeom prst="rect">
            <a:avLst/>
          </a:prstGeom>
          <a:noFill/>
        </p:spPr>
        <p:txBody>
          <a:bodyPr wrap="square" rtlCol="0">
            <a:spAutoFit/>
          </a:bodyPr>
          <a:lstStyle/>
          <a:p>
            <a:pPr algn="ctr" defTabSz="457200"/>
            <a:r>
              <a:rPr lang="zh-TW" altLang="en-US" sz="4000" dirty="0">
                <a:solidFill>
                  <a:srgbClr val="003300"/>
                </a:solidFill>
                <a:latin typeface="Calibri"/>
                <a:ea typeface="Heiti TC Light"/>
                <a:cs typeface="Calibri"/>
              </a:rPr>
              <a:t>菠蘿酵素的威力</a:t>
            </a:r>
          </a:p>
          <a:p>
            <a:pPr algn="ctr" defTabSz="457200"/>
            <a:r>
              <a:rPr lang="en-US" altLang="zh-TW" sz="3200" dirty="0" smtClean="0">
                <a:solidFill>
                  <a:srgbClr val="003300"/>
                </a:solidFill>
                <a:latin typeface="Calibri"/>
                <a:ea typeface="Heiti TC Light"/>
                <a:cs typeface="Calibri"/>
              </a:rPr>
              <a:t>The Power of Bromelain</a:t>
            </a:r>
            <a:endParaRPr lang="en-US" sz="3200" dirty="0">
              <a:solidFill>
                <a:srgbClr val="003300"/>
              </a:solidFill>
              <a:latin typeface="Calibri"/>
              <a:ea typeface="Heiti TC Light"/>
              <a:cs typeface="Calibri"/>
            </a:endParaRPr>
          </a:p>
        </p:txBody>
      </p:sp>
      <p:sp>
        <p:nvSpPr>
          <p:cNvPr id="7" name="Text Box 6"/>
          <p:cNvSpPr txBox="1">
            <a:spLocks noChangeArrowheads="1"/>
          </p:cNvSpPr>
          <p:nvPr/>
        </p:nvSpPr>
        <p:spPr bwMode="auto">
          <a:xfrm>
            <a:off x="3124200" y="1200150"/>
            <a:ext cx="5998594" cy="1138773"/>
          </a:xfrm>
          <a:prstGeom prst="rect">
            <a:avLst/>
          </a:prstGeom>
          <a:noFill/>
          <a:ln w="9525">
            <a:noFill/>
            <a:miter lim="800000"/>
            <a:headEnd/>
            <a:tailEnd/>
          </a:ln>
          <a:effectLst/>
        </p:spPr>
        <p:txBody>
          <a:bodyPr wrap="square">
            <a:spAutoFit/>
          </a:bodyPr>
          <a:lstStyle/>
          <a:p>
            <a:pPr algn="ctr" defTabSz="457200">
              <a:spcBef>
                <a:spcPct val="50000"/>
              </a:spcBef>
              <a:defRPr/>
            </a:pPr>
            <a:r>
              <a:rPr lang="en-US" sz="6800" b="1" dirty="0" smtClean="0">
                <a:solidFill>
                  <a:srgbClr val="33CCFF"/>
                </a:solidFill>
                <a:latin typeface="Calibri"/>
                <a:ea typeface="Heiti TC Light"/>
                <a:cs typeface="Calibri"/>
              </a:rPr>
              <a:t>Stephen </a:t>
            </a:r>
            <a:r>
              <a:rPr lang="en-US" sz="6800" b="1" dirty="0" err="1" smtClean="0">
                <a:solidFill>
                  <a:srgbClr val="33CCFF"/>
                </a:solidFill>
                <a:latin typeface="Calibri"/>
                <a:ea typeface="Heiti TC Light"/>
                <a:cs typeface="Calibri"/>
              </a:rPr>
              <a:t>Ngan</a:t>
            </a:r>
            <a:endParaRPr lang="en-US" sz="6800" b="1" dirty="0">
              <a:solidFill>
                <a:srgbClr val="33CCFF"/>
              </a:solidFill>
              <a:latin typeface="Calibri"/>
              <a:ea typeface="Heiti TC Light"/>
              <a:cs typeface="Calibri"/>
            </a:endParaRPr>
          </a:p>
        </p:txBody>
      </p:sp>
      <p:sp>
        <p:nvSpPr>
          <p:cNvPr id="8" name="Text Box 6"/>
          <p:cNvSpPr txBox="1">
            <a:spLocks noChangeArrowheads="1"/>
          </p:cNvSpPr>
          <p:nvPr/>
        </p:nvSpPr>
        <p:spPr bwMode="auto">
          <a:xfrm>
            <a:off x="2895600" y="2152711"/>
            <a:ext cx="6589656" cy="2062103"/>
          </a:xfrm>
          <a:prstGeom prst="rect">
            <a:avLst/>
          </a:prstGeom>
          <a:noFill/>
          <a:ln w="9525">
            <a:noFill/>
            <a:miter lim="800000"/>
            <a:headEnd/>
            <a:tailEnd/>
          </a:ln>
          <a:effectLst/>
        </p:spPr>
        <p:txBody>
          <a:bodyPr wrap="square">
            <a:spAutoFit/>
          </a:bodyPr>
          <a:lstStyle/>
          <a:p>
            <a:pPr algn="ctr" defTabSz="457200">
              <a:defRPr/>
            </a:pPr>
            <a:r>
              <a:rPr lang="en-US" altLang="zh-TW" sz="3800" dirty="0">
                <a:solidFill>
                  <a:srgbClr val="003300"/>
                </a:solidFill>
                <a:latin typeface="Calibri"/>
                <a:ea typeface="Heiti TC Light"/>
                <a:cs typeface="Calibri"/>
              </a:rPr>
              <a:t>JAS &amp; Associates</a:t>
            </a:r>
          </a:p>
          <a:p>
            <a:pPr algn="ctr" defTabSz="457200">
              <a:defRPr/>
            </a:pPr>
            <a:r>
              <a:rPr lang="zh-TW" altLang="en-US" sz="3800" dirty="0">
                <a:solidFill>
                  <a:srgbClr val="003300"/>
                </a:solidFill>
                <a:latin typeface="Calibri"/>
                <a:ea typeface="Heiti TC Light"/>
                <a:cs typeface="Calibri"/>
              </a:rPr>
              <a:t>保健營養巿場推廣部主管</a:t>
            </a:r>
          </a:p>
          <a:p>
            <a:pPr algn="ctr" defTabSz="457200">
              <a:defRPr/>
            </a:pPr>
            <a:r>
              <a:rPr lang="en-US" altLang="zh-TW" sz="2600" dirty="0">
                <a:solidFill>
                  <a:srgbClr val="003300"/>
                </a:solidFill>
                <a:latin typeface="Calibri"/>
                <a:ea typeface="Heiti TC Light"/>
                <a:cs typeface="Calibri"/>
              </a:rPr>
              <a:t>Head of Healthcare Marketing, </a:t>
            </a:r>
            <a:br>
              <a:rPr lang="en-US" altLang="zh-TW" sz="2600" dirty="0">
                <a:solidFill>
                  <a:srgbClr val="003300"/>
                </a:solidFill>
                <a:latin typeface="Calibri"/>
                <a:ea typeface="Heiti TC Light"/>
                <a:cs typeface="Calibri"/>
              </a:rPr>
            </a:br>
            <a:r>
              <a:rPr lang="en-US" altLang="zh-TW" sz="2600" dirty="0">
                <a:solidFill>
                  <a:srgbClr val="003300"/>
                </a:solidFill>
                <a:latin typeface="Calibri"/>
                <a:ea typeface="Heiti TC Light"/>
                <a:cs typeface="Calibri"/>
              </a:rPr>
              <a:t>JAS &amp; Associates</a:t>
            </a:r>
          </a:p>
        </p:txBody>
      </p:sp>
    </p:spTree>
    <p:extLst>
      <p:ext uri="{BB962C8B-B14F-4D97-AF65-F5344CB8AC3E}">
        <p14:creationId xmlns:p14="http://schemas.microsoft.com/office/powerpoint/2010/main" val="207575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019550" y="1458562"/>
            <a:ext cx="3028950" cy="351615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defTabSz="457200">
              <a:lnSpc>
                <a:spcPct val="103000"/>
              </a:lnSpc>
              <a:buClr>
                <a:srgbClr val="000000"/>
              </a:buClr>
              <a:buSzPct val="100000"/>
              <a:buFont typeface="Arial" panose="020B0604020202020204" pitchFamily="34" charset="0"/>
              <a:buChar char="•"/>
            </a:pPr>
            <a:r>
              <a:rPr lang="zh-TW" altLang="en-US" sz="2400" dirty="0">
                <a:solidFill>
                  <a:prstClr val="black"/>
                </a:solidFill>
                <a:latin typeface="Heiti TC Light"/>
                <a:ea typeface="Heiti TC Light"/>
                <a:cs typeface="Heiti TC Light"/>
              </a:rPr>
              <a:t>蛋白酵素</a:t>
            </a:r>
            <a:endParaRPr lang="en-US" altLang="zh-TW" sz="2400" dirty="0">
              <a:solidFill>
                <a:prstClr val="black"/>
              </a:solidFill>
              <a:latin typeface="Heiti TC Light"/>
              <a:ea typeface="Heiti TC Light"/>
              <a:cs typeface="Heiti TC Light"/>
            </a:endParaRPr>
          </a:p>
          <a:p>
            <a:pPr defTabSz="457200">
              <a:lnSpc>
                <a:spcPct val="103000"/>
              </a:lnSpc>
              <a:buClr>
                <a:srgbClr val="000000"/>
              </a:buClr>
              <a:buSzPct val="100000"/>
            </a:pPr>
            <a:r>
              <a:rPr lang="en-US" altLang="zh-TW" sz="2400" dirty="0">
                <a:solidFill>
                  <a:prstClr val="black"/>
                </a:solidFill>
                <a:latin typeface="Heiti TC Light"/>
                <a:ea typeface="Heiti TC Light"/>
                <a:cs typeface="Heiti TC Light"/>
              </a:rPr>
              <a:t>	- </a:t>
            </a:r>
            <a:r>
              <a:rPr lang="zh-TW" altLang="zh-HK" sz="2400" dirty="0">
                <a:solidFill>
                  <a:srgbClr val="FF0000"/>
                </a:solidFill>
                <a:latin typeface="Heiti TC Light"/>
                <a:ea typeface="Heiti TC Light"/>
                <a:cs typeface="Heiti TC Light"/>
              </a:rPr>
              <a:t>菠蘿酵素</a:t>
            </a:r>
            <a:r>
              <a:rPr lang="en-US" altLang="zh-TW" sz="2400" dirty="0">
                <a:solidFill>
                  <a:prstClr val="black"/>
                </a:solidFill>
                <a:latin typeface="Heiti TC Light"/>
                <a:ea typeface="Heiti TC Light"/>
                <a:cs typeface="Heiti TC Light"/>
              </a:rPr>
              <a:t>	</a:t>
            </a:r>
            <a:r>
              <a:rPr lang="en-US" altLang="zh-HK" sz="2400" dirty="0">
                <a:solidFill>
                  <a:prstClr val="black"/>
                </a:solidFill>
                <a:latin typeface="Heiti TC Light"/>
                <a:ea typeface="Heiti TC Light"/>
                <a:cs typeface="Heiti TC Light"/>
              </a:rPr>
              <a:t> </a:t>
            </a:r>
          </a:p>
          <a:p>
            <a:pPr marL="342900" indent="-342900" defTabSz="457200">
              <a:lnSpc>
                <a:spcPct val="103000"/>
              </a:lnSpc>
              <a:buClr>
                <a:srgbClr val="000000"/>
              </a:buClr>
              <a:buSzPct val="100000"/>
              <a:buFont typeface="Arial" panose="020B0604020202020204" pitchFamily="34" charset="0"/>
              <a:buChar char="•"/>
            </a:pPr>
            <a:r>
              <a:rPr lang="zh-TW" altLang="en-US" sz="2400" dirty="0">
                <a:solidFill>
                  <a:prstClr val="black"/>
                </a:solidFill>
                <a:latin typeface="Heiti TC Light"/>
                <a:ea typeface="Heiti TC Light"/>
                <a:cs typeface="Heiti TC Light"/>
              </a:rPr>
              <a:t>澱粉酵素</a:t>
            </a:r>
            <a:r>
              <a:rPr lang="en-US" altLang="zh-TW" sz="2400" dirty="0">
                <a:solidFill>
                  <a:prstClr val="black"/>
                </a:solidFill>
                <a:latin typeface="Heiti TC Light"/>
                <a:ea typeface="Heiti TC Light"/>
                <a:cs typeface="Heiti TC Light"/>
              </a:rPr>
              <a:t>		</a:t>
            </a:r>
            <a:r>
              <a:rPr lang="en-US" altLang="zh-HK" sz="2400" dirty="0">
                <a:solidFill>
                  <a:prstClr val="black"/>
                </a:solidFill>
                <a:latin typeface="Heiti TC Light"/>
                <a:ea typeface="Heiti TC Light"/>
                <a:cs typeface="Heiti TC Light"/>
              </a:rPr>
              <a:t> </a:t>
            </a:r>
          </a:p>
          <a:p>
            <a:pPr marL="342900" indent="-342900" defTabSz="457200">
              <a:lnSpc>
                <a:spcPct val="103000"/>
              </a:lnSpc>
              <a:buClr>
                <a:srgbClr val="000000"/>
              </a:buClr>
              <a:buSzPct val="100000"/>
              <a:buFont typeface="Arial" panose="020B0604020202020204" pitchFamily="34" charset="0"/>
              <a:buChar char="•"/>
            </a:pPr>
            <a:r>
              <a:rPr lang="zh-TW" altLang="en-US" sz="2400" dirty="0">
                <a:solidFill>
                  <a:prstClr val="black"/>
                </a:solidFill>
                <a:latin typeface="Heiti TC Light"/>
                <a:ea typeface="Heiti TC Light"/>
                <a:cs typeface="Heiti TC Light"/>
              </a:rPr>
              <a:t>脂肪酵素</a:t>
            </a:r>
            <a:r>
              <a:rPr lang="en-US" altLang="zh-TW" sz="2400" dirty="0">
                <a:solidFill>
                  <a:prstClr val="black"/>
                </a:solidFill>
                <a:latin typeface="Heiti TC Light"/>
                <a:ea typeface="Heiti TC Light"/>
                <a:cs typeface="Heiti TC Light"/>
              </a:rPr>
              <a:t> 		</a:t>
            </a:r>
            <a:endParaRPr lang="en-US" altLang="zh-HK" sz="2400" dirty="0">
              <a:solidFill>
                <a:prstClr val="black"/>
              </a:solidFill>
              <a:latin typeface="Heiti TC Light"/>
              <a:ea typeface="Heiti TC Light"/>
              <a:cs typeface="Heiti TC Light"/>
            </a:endParaRPr>
          </a:p>
          <a:p>
            <a:pPr marL="342900" indent="-342900" defTabSz="457200">
              <a:lnSpc>
                <a:spcPct val="103000"/>
              </a:lnSpc>
              <a:buClr>
                <a:srgbClr val="000000"/>
              </a:buClr>
              <a:buSzPct val="100000"/>
              <a:buFont typeface="Arial" panose="020B0604020202020204" pitchFamily="34" charset="0"/>
              <a:buChar char="•"/>
            </a:pPr>
            <a:r>
              <a:rPr lang="zh-TW" altLang="en-US" sz="2400" dirty="0">
                <a:solidFill>
                  <a:prstClr val="black"/>
                </a:solidFill>
                <a:latin typeface="Heiti TC Light"/>
                <a:ea typeface="Heiti TC Light"/>
                <a:cs typeface="Heiti TC Light"/>
              </a:rPr>
              <a:t>纖維酵素</a:t>
            </a:r>
            <a:r>
              <a:rPr lang="en-US" altLang="zh-TW" sz="2400" dirty="0">
                <a:solidFill>
                  <a:prstClr val="black"/>
                </a:solidFill>
                <a:latin typeface="Heiti TC Light"/>
                <a:ea typeface="Heiti TC Light"/>
                <a:cs typeface="Heiti TC Light"/>
              </a:rPr>
              <a:t> 		</a:t>
            </a:r>
            <a:endParaRPr lang="en-US" altLang="zh-HK" sz="2400" dirty="0">
              <a:solidFill>
                <a:prstClr val="black"/>
              </a:solidFill>
              <a:latin typeface="Heiti TC Light"/>
              <a:ea typeface="Heiti TC Light"/>
              <a:cs typeface="Heiti TC Light"/>
            </a:endParaRPr>
          </a:p>
          <a:p>
            <a:pPr marL="342900" indent="-342900" defTabSz="457200">
              <a:lnSpc>
                <a:spcPct val="103000"/>
              </a:lnSpc>
              <a:buClr>
                <a:srgbClr val="000000"/>
              </a:buClr>
              <a:buSzPct val="100000"/>
              <a:buFont typeface="Arial" panose="020B0604020202020204" pitchFamily="34" charset="0"/>
              <a:buChar char="•"/>
            </a:pPr>
            <a:r>
              <a:rPr lang="zh-TW" altLang="en-US" sz="2400" dirty="0">
                <a:solidFill>
                  <a:prstClr val="black"/>
                </a:solidFill>
                <a:latin typeface="Heiti TC Light"/>
                <a:ea typeface="Heiti TC Light"/>
                <a:cs typeface="Heiti TC Light"/>
              </a:rPr>
              <a:t>乳糖酵素</a:t>
            </a:r>
            <a:endParaRPr lang="en-US" altLang="zh-TW" sz="2400" dirty="0">
              <a:solidFill>
                <a:prstClr val="black"/>
              </a:solidFill>
              <a:latin typeface="Heiti TC Light"/>
              <a:ea typeface="Heiti TC Light"/>
              <a:cs typeface="Heiti TC Light"/>
            </a:endParaRPr>
          </a:p>
          <a:p>
            <a:pPr defTabSz="457200">
              <a:lnSpc>
                <a:spcPct val="103000"/>
              </a:lnSpc>
              <a:buClr>
                <a:srgbClr val="000000"/>
              </a:buClr>
              <a:buSzPct val="100000"/>
            </a:pPr>
            <a:endParaRPr lang="en-US" altLang="zh-TW" sz="2400" dirty="0">
              <a:solidFill>
                <a:prstClr val="black"/>
              </a:solidFill>
              <a:latin typeface="Heiti TC Light"/>
              <a:ea typeface="Heiti TC Light"/>
              <a:cs typeface="Heiti TC Light"/>
            </a:endParaRPr>
          </a:p>
          <a:p>
            <a:pPr defTabSz="457200">
              <a:lnSpc>
                <a:spcPct val="103000"/>
              </a:lnSpc>
              <a:buClr>
                <a:srgbClr val="000000"/>
              </a:buClr>
              <a:buSzPct val="100000"/>
            </a:pPr>
            <a:r>
              <a:rPr lang="en-US" altLang="zh-TW" sz="2400" dirty="0">
                <a:solidFill>
                  <a:prstClr val="black"/>
                </a:solidFill>
                <a:latin typeface="Heiti TC Light"/>
                <a:ea typeface="Heiti TC Light"/>
                <a:cs typeface="Heiti TC Light"/>
              </a:rPr>
              <a:t> 		</a:t>
            </a:r>
            <a:endParaRPr lang="en-US" altLang="zh-HK" sz="2400" dirty="0">
              <a:solidFill>
                <a:prstClr val="black"/>
              </a:solidFill>
              <a:latin typeface="Heiti TC Light"/>
              <a:ea typeface="Heiti TC Light"/>
              <a:cs typeface="Heiti TC Light"/>
            </a:endParaRPr>
          </a:p>
          <a:p>
            <a:pPr defTabSz="457200">
              <a:lnSpc>
                <a:spcPct val="103000"/>
              </a:lnSpc>
              <a:buClr>
                <a:srgbClr val="000000"/>
              </a:buClr>
              <a:buSzPct val="100000"/>
            </a:pPr>
            <a:endParaRPr lang="en-US" altLang="zh-HK" sz="2400" dirty="0">
              <a:solidFill>
                <a:prstClr val="black"/>
              </a:solidFill>
              <a:latin typeface="Heiti TC Light"/>
              <a:ea typeface="Heiti TC Light"/>
              <a:cs typeface="Heiti TC Light"/>
            </a:endParaRPr>
          </a:p>
        </p:txBody>
      </p:sp>
      <p:sp>
        <p:nvSpPr>
          <p:cNvPr id="21508" name="Rectangle 3"/>
          <p:cNvSpPr>
            <a:spLocks noChangeArrowheads="1"/>
          </p:cNvSpPr>
          <p:nvPr/>
        </p:nvSpPr>
        <p:spPr bwMode="auto">
          <a:xfrm>
            <a:off x="6619875" y="1415081"/>
            <a:ext cx="6629400" cy="23748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defTabSz="457200">
              <a:lnSpc>
                <a:spcPct val="103000"/>
              </a:lnSpc>
              <a:buClr>
                <a:srgbClr val="000000"/>
              </a:buClr>
              <a:buSzPct val="100000"/>
              <a:buFont typeface="Arial" panose="020B0604020202020204" pitchFamily="34" charset="0"/>
              <a:buChar char="•"/>
            </a:pPr>
            <a:r>
              <a:rPr lang="en-US" altLang="zh-HK" sz="2400" dirty="0">
                <a:solidFill>
                  <a:prstClr val="black"/>
                </a:solidFill>
                <a:ea typeface="華康儷中黑" panose="020B0509000000000000" pitchFamily="49" charset="-120"/>
              </a:rPr>
              <a:t>Protease</a:t>
            </a:r>
          </a:p>
          <a:p>
            <a:pPr defTabSz="457200">
              <a:lnSpc>
                <a:spcPct val="103000"/>
              </a:lnSpc>
              <a:buClr>
                <a:srgbClr val="000000"/>
              </a:buClr>
              <a:buSzPct val="100000"/>
            </a:pPr>
            <a:r>
              <a:rPr lang="en-US" altLang="zh-HK" sz="2400" dirty="0">
                <a:solidFill>
                  <a:prstClr val="black"/>
                </a:solidFill>
                <a:ea typeface="華康儷中黑" panose="020B0509000000000000" pitchFamily="49" charset="-120"/>
              </a:rPr>
              <a:t>	</a:t>
            </a:r>
            <a:r>
              <a:rPr lang="en-US" altLang="zh-HK" sz="2400" dirty="0" smtClean="0">
                <a:solidFill>
                  <a:prstClr val="black"/>
                </a:solidFill>
                <a:ea typeface="華康儷中黑" panose="020B0509000000000000" pitchFamily="49" charset="-120"/>
              </a:rPr>
              <a:t>-</a:t>
            </a:r>
            <a:r>
              <a:rPr lang="en-US" altLang="zh-HK" sz="2400" dirty="0">
                <a:solidFill>
                  <a:srgbClr val="FF0000"/>
                </a:solidFill>
                <a:ea typeface="華康儷中黑" panose="020B0509000000000000" pitchFamily="49" charset="-120"/>
              </a:rPr>
              <a:t>Bromelain	</a:t>
            </a:r>
          </a:p>
          <a:p>
            <a:pPr marL="342900" indent="-342900" defTabSz="457200">
              <a:lnSpc>
                <a:spcPct val="103000"/>
              </a:lnSpc>
              <a:buClr>
                <a:srgbClr val="000000"/>
              </a:buClr>
              <a:buSzPct val="100000"/>
              <a:buFont typeface="Arial" panose="020B0604020202020204" pitchFamily="34" charset="0"/>
              <a:buChar char="•"/>
            </a:pPr>
            <a:r>
              <a:rPr lang="en-US" altLang="zh-HK" sz="2400" dirty="0">
                <a:solidFill>
                  <a:prstClr val="black"/>
                </a:solidFill>
                <a:ea typeface="華康儷中黑" panose="020B0509000000000000" pitchFamily="49" charset="-120"/>
              </a:rPr>
              <a:t>Amylase		</a:t>
            </a:r>
          </a:p>
          <a:p>
            <a:pPr marL="342900" indent="-342900" defTabSz="457200">
              <a:lnSpc>
                <a:spcPct val="103000"/>
              </a:lnSpc>
              <a:buClr>
                <a:srgbClr val="000000"/>
              </a:buClr>
              <a:buSzPct val="100000"/>
              <a:buFont typeface="Arial" panose="020B0604020202020204" pitchFamily="34" charset="0"/>
              <a:buChar char="•"/>
            </a:pPr>
            <a:r>
              <a:rPr lang="en-US" altLang="zh-HK" sz="2400" dirty="0">
                <a:solidFill>
                  <a:prstClr val="black"/>
                </a:solidFill>
                <a:ea typeface="華康儷中黑" panose="020B0509000000000000" pitchFamily="49" charset="-120"/>
              </a:rPr>
              <a:t>Lipase		</a:t>
            </a:r>
          </a:p>
          <a:p>
            <a:pPr marL="342900" indent="-342900" defTabSz="457200">
              <a:lnSpc>
                <a:spcPct val="103000"/>
              </a:lnSpc>
              <a:buClr>
                <a:srgbClr val="000000"/>
              </a:buClr>
              <a:buSzPct val="100000"/>
              <a:buFont typeface="Arial" panose="020B0604020202020204" pitchFamily="34" charset="0"/>
              <a:buChar char="•"/>
            </a:pPr>
            <a:r>
              <a:rPr lang="en-US" altLang="zh-HK" sz="2400" dirty="0" err="1">
                <a:solidFill>
                  <a:prstClr val="black"/>
                </a:solidFill>
                <a:ea typeface="華康儷中黑" panose="020B0509000000000000" pitchFamily="49" charset="-120"/>
              </a:rPr>
              <a:t>Cellulase</a:t>
            </a:r>
            <a:r>
              <a:rPr lang="en-US" altLang="zh-HK" sz="2400" dirty="0">
                <a:solidFill>
                  <a:prstClr val="black"/>
                </a:solidFill>
                <a:ea typeface="華康儷中黑" panose="020B0509000000000000" pitchFamily="49" charset="-120"/>
              </a:rPr>
              <a:t>	</a:t>
            </a:r>
          </a:p>
          <a:p>
            <a:pPr marL="342900" indent="-342900" defTabSz="457200">
              <a:lnSpc>
                <a:spcPct val="103000"/>
              </a:lnSpc>
              <a:buClr>
                <a:srgbClr val="000000"/>
              </a:buClr>
              <a:buSzPct val="100000"/>
              <a:buFont typeface="Arial" panose="020B0604020202020204" pitchFamily="34" charset="0"/>
              <a:buChar char="•"/>
            </a:pPr>
            <a:r>
              <a:rPr lang="en-US" altLang="zh-HK" sz="2400" dirty="0">
                <a:solidFill>
                  <a:prstClr val="black"/>
                </a:solidFill>
                <a:ea typeface="華康儷中黑" panose="020B0509000000000000" pitchFamily="49" charset="-120"/>
              </a:rPr>
              <a:t>Lactase	</a:t>
            </a:r>
          </a:p>
        </p:txBody>
      </p:sp>
      <p:pic>
        <p:nvPicPr>
          <p:cNvPr id="21509" name="Picture 11" descr="amylase"/>
          <p:cNvPicPr>
            <a:picLocks noChangeAspect="1" noChangeArrowheads="1"/>
          </p:cNvPicPr>
          <p:nvPr/>
        </p:nvPicPr>
        <p:blipFill>
          <a:blip r:embed="rId3">
            <a:extLst>
              <a:ext uri="{28A0092B-C50C-407E-A947-70E740481C1C}">
                <a14:useLocalDpi xmlns:a14="http://schemas.microsoft.com/office/drawing/2010/main" val="0"/>
              </a:ext>
            </a:extLst>
          </a:blip>
          <a:srcRect t="4532" b="4532"/>
          <a:stretch>
            <a:fillRect/>
          </a:stretch>
        </p:blipFill>
        <p:spPr bwMode="auto">
          <a:xfrm>
            <a:off x="-1" y="1043606"/>
            <a:ext cx="3438525" cy="339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040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a:prstGeom prst="rect">
            <a:avLst/>
          </a:prstGeom>
        </p:spPr>
        <p:txBody>
          <a:bodyPr/>
          <a:lstStyle/>
          <a:p>
            <a:r>
              <a:rPr lang="zh-TW" altLang="zh-HK" sz="3600" dirty="0">
                <a:latin typeface="Calibri"/>
                <a:ea typeface="Heiti TC Light"/>
                <a:cs typeface="Calibri"/>
              </a:rPr>
              <a:t>菠蘿酵素</a:t>
            </a:r>
            <a:r>
              <a:rPr lang="en-US" altLang="zh-TW" sz="3600" dirty="0">
                <a:latin typeface="Calibri"/>
                <a:ea typeface="Heiti TC Light"/>
                <a:cs typeface="Calibri"/>
              </a:rPr>
              <a:t> </a:t>
            </a:r>
            <a:r>
              <a:rPr lang="en-US" altLang="zh-HK" sz="3600" dirty="0">
                <a:latin typeface="Calibri"/>
                <a:ea typeface="Heiti TC Light"/>
                <a:cs typeface="Calibri"/>
              </a:rPr>
              <a:t>Bromelain</a:t>
            </a:r>
            <a:endParaRPr lang="en-US" sz="3600" dirty="0">
              <a:latin typeface="Calibri"/>
              <a:ea typeface="Heiti TC Light"/>
              <a:cs typeface="Calibri"/>
            </a:endParaRPr>
          </a:p>
        </p:txBody>
      </p:sp>
      <p:sp>
        <p:nvSpPr>
          <p:cNvPr id="2" name="Rectangle 1"/>
          <p:cNvSpPr/>
          <p:nvPr/>
        </p:nvSpPr>
        <p:spPr>
          <a:xfrm>
            <a:off x="2543174" y="2526178"/>
            <a:ext cx="5992714" cy="2189916"/>
          </a:xfrm>
          <a:prstGeom prst="rect">
            <a:avLst/>
          </a:prstGeom>
        </p:spPr>
        <p:txBody>
          <a:bodyPr wrap="square">
            <a:spAutoFit/>
          </a:bodyPr>
          <a:lstStyle/>
          <a:p>
            <a:pPr defTabSz="457200">
              <a:lnSpc>
                <a:spcPts val="3020"/>
              </a:lnSpc>
            </a:pPr>
            <a:r>
              <a:rPr lang="en-US" altLang="zh-HK" sz="2200" dirty="0">
                <a:solidFill>
                  <a:prstClr val="black"/>
                </a:solidFill>
                <a:latin typeface="Calibri"/>
                <a:ea typeface="Heiti TC Light"/>
                <a:cs typeface="Calibri"/>
              </a:rPr>
              <a:t>Proteolytic enzyme that is obtained from </a:t>
            </a:r>
            <a:r>
              <a:rPr lang="en-US" altLang="zh-HK" sz="2200" dirty="0" smtClean="0">
                <a:solidFill>
                  <a:prstClr val="black"/>
                </a:solidFill>
                <a:latin typeface="Calibri"/>
                <a:ea typeface="Heiti TC Light"/>
                <a:cs typeface="Calibri"/>
              </a:rPr>
              <a:t>pineapple</a:t>
            </a:r>
            <a:endParaRPr lang="zh-HK" altLang="en-US" sz="2200" dirty="0">
              <a:solidFill>
                <a:prstClr val="black"/>
              </a:solidFill>
              <a:latin typeface="Calibri"/>
              <a:ea typeface="Heiti TC Light"/>
              <a:cs typeface="Calibri"/>
            </a:endParaRPr>
          </a:p>
          <a:p>
            <a:pPr defTabSz="457200">
              <a:lnSpc>
                <a:spcPct val="50000"/>
              </a:lnSpc>
            </a:pPr>
            <a:endParaRPr lang="it-IT" altLang="zh-HK" sz="2200" dirty="0">
              <a:solidFill>
                <a:prstClr val="black"/>
              </a:solidFill>
              <a:latin typeface="Calibri"/>
              <a:ea typeface="Heiti TC Light"/>
              <a:cs typeface="Calibri"/>
            </a:endParaRPr>
          </a:p>
          <a:p>
            <a:pPr defTabSz="457200">
              <a:lnSpc>
                <a:spcPts val="3020"/>
              </a:lnSpc>
            </a:pPr>
            <a:r>
              <a:rPr lang="it-IT" altLang="zh-HK" sz="2200" dirty="0" smtClean="0">
                <a:solidFill>
                  <a:prstClr val="black"/>
                </a:solidFill>
                <a:latin typeface="Calibri"/>
                <a:ea typeface="Heiti TC Light"/>
                <a:cs typeface="Calibri"/>
              </a:rPr>
              <a:t>Bromelain</a:t>
            </a:r>
            <a:r>
              <a:rPr lang="it-IT" altLang="zh-HK" sz="2200" dirty="0">
                <a:solidFill>
                  <a:prstClr val="black"/>
                </a:solidFill>
                <a:latin typeface="Calibri"/>
                <a:ea typeface="Heiti TC Light"/>
                <a:cs typeface="Calibri"/>
              </a:rPr>
              <a:t> </a:t>
            </a:r>
            <a:r>
              <a:rPr lang="it-IT" altLang="zh-HK" sz="2200" dirty="0" smtClean="0">
                <a:solidFill>
                  <a:prstClr val="black"/>
                </a:solidFill>
                <a:latin typeface="Calibri"/>
                <a:ea typeface="Heiti TC Light"/>
                <a:cs typeface="Calibri"/>
              </a:rPr>
              <a:t>is a mixture of enzymes found </a:t>
            </a:r>
            <a:r>
              <a:rPr lang="it-IT" altLang="zh-HK" sz="2200" dirty="0">
                <a:solidFill>
                  <a:prstClr val="black"/>
                </a:solidFill>
                <a:latin typeface="Calibri"/>
                <a:ea typeface="Heiti TC Light"/>
                <a:cs typeface="Calibri"/>
              </a:rPr>
              <a:t>in </a:t>
            </a:r>
            <a:r>
              <a:rPr lang="it-IT" altLang="zh-HK" sz="2200" dirty="0" smtClean="0">
                <a:solidFill>
                  <a:prstClr val="black"/>
                </a:solidFill>
                <a:latin typeface="Calibri"/>
                <a:ea typeface="Heiti TC Light"/>
                <a:cs typeface="Calibri"/>
              </a:rPr>
              <a:t>the stems of pineapples</a:t>
            </a:r>
            <a:r>
              <a:rPr lang="it-IT" altLang="zh-HK" sz="2200" dirty="0">
                <a:solidFill>
                  <a:prstClr val="black"/>
                </a:solidFill>
                <a:latin typeface="Calibri"/>
                <a:ea typeface="Heiti TC Light"/>
                <a:cs typeface="Calibri"/>
              </a:rPr>
              <a:t>. It is </a:t>
            </a:r>
            <a:r>
              <a:rPr lang="it-IT" altLang="zh-HK" sz="2200" dirty="0" smtClean="0">
                <a:solidFill>
                  <a:prstClr val="black"/>
                </a:solidFill>
                <a:latin typeface="Calibri"/>
                <a:ea typeface="Heiti TC Light"/>
                <a:cs typeface="Calibri"/>
              </a:rPr>
              <a:t>distincted </a:t>
            </a:r>
            <a:r>
              <a:rPr lang="it-IT" altLang="zh-HK" sz="2200" dirty="0">
                <a:solidFill>
                  <a:prstClr val="black"/>
                </a:solidFill>
                <a:latin typeface="Calibri"/>
                <a:ea typeface="Heiti TC Light"/>
                <a:cs typeface="Calibri"/>
              </a:rPr>
              <a:t>from </a:t>
            </a:r>
            <a:r>
              <a:rPr lang="it-IT" altLang="zh-HK" sz="2200" dirty="0" smtClean="0">
                <a:solidFill>
                  <a:prstClr val="black"/>
                </a:solidFill>
                <a:latin typeface="Calibri"/>
                <a:ea typeface="Heiti TC Light"/>
                <a:cs typeface="Calibri"/>
              </a:rPr>
              <a:t>the bromelain </a:t>
            </a:r>
            <a:r>
              <a:rPr lang="it-IT" altLang="zh-HK" sz="2200" dirty="0">
                <a:solidFill>
                  <a:prstClr val="black"/>
                </a:solidFill>
                <a:latin typeface="Calibri"/>
                <a:ea typeface="Heiti TC Light"/>
                <a:cs typeface="Calibri"/>
              </a:rPr>
              <a:t>found in the pineapple fruit. </a:t>
            </a:r>
            <a:endParaRPr lang="zh-TW" altLang="zh-HK" sz="2200" dirty="0">
              <a:solidFill>
                <a:prstClr val="black"/>
              </a:solidFill>
              <a:latin typeface="Calibri"/>
              <a:ea typeface="Heiti TC Light"/>
              <a:cs typeface="Calibri"/>
            </a:endParaRPr>
          </a:p>
        </p:txBody>
      </p:sp>
      <p:sp>
        <p:nvSpPr>
          <p:cNvPr id="3" name="Rectangle 2"/>
          <p:cNvSpPr/>
          <p:nvPr/>
        </p:nvSpPr>
        <p:spPr>
          <a:xfrm>
            <a:off x="2543174" y="1104250"/>
            <a:ext cx="6143625" cy="1421928"/>
          </a:xfrm>
          <a:prstGeom prst="rect">
            <a:avLst/>
          </a:prstGeom>
        </p:spPr>
        <p:txBody>
          <a:bodyPr wrap="square">
            <a:spAutoFit/>
          </a:bodyPr>
          <a:lstStyle/>
          <a:p>
            <a:pPr defTabSz="457200">
              <a:lnSpc>
                <a:spcPct val="80000"/>
              </a:lnSpc>
            </a:pPr>
            <a:r>
              <a:rPr lang="zh-TW" altLang="en-US" sz="2400" dirty="0">
                <a:solidFill>
                  <a:prstClr val="black"/>
                </a:solidFill>
                <a:latin typeface="Calibri"/>
                <a:ea typeface="Heiti TC Light"/>
                <a:cs typeface="Calibri"/>
              </a:rPr>
              <a:t>從菠蘿中</a:t>
            </a:r>
            <a:r>
              <a:rPr lang="zh-HK" altLang="en-US" sz="2400" dirty="0">
                <a:solidFill>
                  <a:prstClr val="black"/>
                </a:solidFill>
                <a:latin typeface="Calibri"/>
                <a:ea typeface="Heiti TC Light"/>
                <a:cs typeface="Calibri"/>
              </a:rPr>
              <a:t>取得</a:t>
            </a:r>
            <a:r>
              <a:rPr lang="zh-TW" altLang="en-US" sz="2400" dirty="0">
                <a:solidFill>
                  <a:prstClr val="black"/>
                </a:solidFill>
                <a:latin typeface="Calibri"/>
                <a:ea typeface="Heiti TC Light"/>
                <a:cs typeface="Calibri"/>
              </a:rPr>
              <a:t>的</a:t>
            </a:r>
            <a:r>
              <a:rPr lang="zh-TW" altLang="zh-HK" sz="2400" dirty="0">
                <a:solidFill>
                  <a:prstClr val="black"/>
                </a:solidFill>
                <a:latin typeface="Calibri"/>
                <a:ea typeface="Heiti TC Light"/>
                <a:cs typeface="Calibri"/>
              </a:rPr>
              <a:t>酵素</a:t>
            </a:r>
            <a:endParaRPr lang="en-US" altLang="zh-TW" sz="2400" dirty="0">
              <a:solidFill>
                <a:prstClr val="black"/>
              </a:solidFill>
              <a:latin typeface="Calibri"/>
              <a:ea typeface="Heiti TC Light"/>
              <a:cs typeface="Calibri"/>
            </a:endParaRPr>
          </a:p>
          <a:p>
            <a:pPr defTabSz="457200">
              <a:lnSpc>
                <a:spcPct val="80000"/>
              </a:lnSpc>
            </a:pPr>
            <a:endParaRPr lang="en-US" altLang="zh-TW" sz="2400" dirty="0">
              <a:solidFill>
                <a:prstClr val="black"/>
              </a:solidFill>
              <a:latin typeface="Calibri"/>
              <a:ea typeface="Heiti TC Light"/>
              <a:cs typeface="Calibri"/>
            </a:endParaRPr>
          </a:p>
          <a:p>
            <a:pPr defTabSz="457200"/>
            <a:r>
              <a:rPr lang="zh-TW" altLang="zh-HK" sz="2400" dirty="0">
                <a:solidFill>
                  <a:prstClr val="black"/>
                </a:solidFill>
                <a:latin typeface="Calibri"/>
                <a:ea typeface="Heiti TC Light"/>
                <a:cs typeface="Calibri"/>
              </a:rPr>
              <a:t>菠蘿酵素是存在於菠蘿莖部的多種酵素混合物。它與菠蘿果實中的菠蘿酵素截然不同。</a:t>
            </a:r>
            <a:endParaRPr lang="en-US" altLang="zh-TW" sz="2400" dirty="0">
              <a:solidFill>
                <a:prstClr val="black"/>
              </a:solidFill>
              <a:latin typeface="Calibri"/>
              <a:ea typeface="Heiti TC Light"/>
              <a:cs typeface="Calibri"/>
            </a:endParaRPr>
          </a:p>
        </p:txBody>
      </p:sp>
      <p:pic>
        <p:nvPicPr>
          <p:cNvPr id="6" name="Picture 5" descr="top_pineapple.png"/>
          <p:cNvPicPr>
            <a:picLocks noChangeAspect="1"/>
          </p:cNvPicPr>
          <p:nvPr/>
        </p:nvPicPr>
        <p:blipFill>
          <a:blip r:embed="rId2"/>
          <a:stretch>
            <a:fillRect/>
          </a:stretch>
        </p:blipFill>
        <p:spPr>
          <a:xfrm>
            <a:off x="55155" y="2323538"/>
            <a:ext cx="2517314" cy="1440388"/>
          </a:xfrm>
          <a:prstGeom prst="rect">
            <a:avLst/>
          </a:prstGeom>
        </p:spPr>
      </p:pic>
    </p:spTree>
    <p:extLst>
      <p:ext uri="{BB962C8B-B14F-4D97-AF65-F5344CB8AC3E}">
        <p14:creationId xmlns:p14="http://schemas.microsoft.com/office/powerpoint/2010/main" val="427888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http://nowiknow.com/wp-content/uploads/1963091425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41" y="1025149"/>
            <a:ext cx="7245928" cy="310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00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www.uq.edu.au/_School_Science_Lessons/6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911" y="489096"/>
            <a:ext cx="4572274" cy="419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68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p:cNvSpPr>
            <a:spLocks noChangeArrowheads="1"/>
          </p:cNvSpPr>
          <p:nvPr/>
        </p:nvSpPr>
        <p:spPr bwMode="auto">
          <a:xfrm>
            <a:off x="3513311" y="1257556"/>
            <a:ext cx="2552700" cy="332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10000"/>
              </a:lnSpc>
              <a:buFont typeface="Arial" panose="020B0604020202020204" pitchFamily="34" charset="0"/>
              <a:buChar char="•"/>
            </a:pPr>
            <a:r>
              <a:rPr lang="zh-TW" altLang="en-US" sz="2400" dirty="0" smtClean="0">
                <a:solidFill>
                  <a:prstClr val="black"/>
                </a:solidFill>
                <a:latin typeface="Calibri"/>
                <a:ea typeface="Heiti TC Light"/>
                <a:cs typeface="Calibri"/>
              </a:rPr>
              <a:t>消化蛋白質</a:t>
            </a:r>
            <a:endParaRPr lang="en-US" altLang="zh-TW" sz="2400" dirty="0">
              <a:solidFill>
                <a:prstClr val="black"/>
              </a:solidFill>
              <a:latin typeface="Calibri"/>
              <a:ea typeface="Heiti TC Light"/>
              <a:cs typeface="Calibri"/>
            </a:endParaRPr>
          </a:p>
          <a:p>
            <a:pPr marL="342900" indent="-342900" defTabSz="457200">
              <a:lnSpc>
                <a:spcPct val="110000"/>
              </a:lnSpc>
              <a:buFont typeface="Arial" panose="020B0604020202020204" pitchFamily="34" charset="0"/>
              <a:buChar char="•"/>
            </a:pPr>
            <a:r>
              <a:rPr lang="zh-TW" altLang="en-US" sz="2400" dirty="0" smtClean="0">
                <a:solidFill>
                  <a:srgbClr val="FF0000"/>
                </a:solidFill>
                <a:latin typeface="Calibri"/>
                <a:ea typeface="Heiti TC Light"/>
                <a:cs typeface="Calibri"/>
              </a:rPr>
              <a:t>減少炎症</a:t>
            </a:r>
            <a:endParaRPr lang="en-US" altLang="zh-TW" sz="2400" dirty="0" smtClean="0">
              <a:solidFill>
                <a:srgbClr val="FF0000"/>
              </a:solidFill>
              <a:latin typeface="Calibri"/>
              <a:ea typeface="Heiti TC Light"/>
              <a:cs typeface="Calibri"/>
            </a:endParaRPr>
          </a:p>
          <a:p>
            <a:pPr marL="342900" indent="-342900" defTabSz="457200">
              <a:lnSpc>
                <a:spcPct val="110000"/>
              </a:lnSpc>
              <a:buFont typeface="Arial" panose="020B0604020202020204" pitchFamily="34" charset="0"/>
              <a:buChar char="•"/>
            </a:pPr>
            <a:r>
              <a:rPr lang="zh-TW" altLang="en-US" sz="2400" dirty="0" smtClean="0">
                <a:solidFill>
                  <a:prstClr val="black"/>
                </a:solidFill>
                <a:latin typeface="Calibri"/>
                <a:ea typeface="Heiti TC Light"/>
                <a:cs typeface="Calibri"/>
              </a:rPr>
              <a:t>治療消化不良</a:t>
            </a:r>
          </a:p>
          <a:p>
            <a:pPr marL="342900" indent="-342900" defTabSz="457200">
              <a:lnSpc>
                <a:spcPct val="110000"/>
              </a:lnSpc>
              <a:buFont typeface="Arial" panose="020B0604020202020204" pitchFamily="34" charset="0"/>
              <a:buChar char="•"/>
            </a:pPr>
            <a:r>
              <a:rPr lang="zh-TW" altLang="en-US" sz="2400" dirty="0" smtClean="0">
                <a:solidFill>
                  <a:prstClr val="black"/>
                </a:solidFill>
                <a:latin typeface="Calibri"/>
                <a:ea typeface="Heiti TC Light"/>
                <a:cs typeface="Calibri"/>
              </a:rPr>
              <a:t>加快手術後的</a:t>
            </a:r>
            <a:r>
              <a:rPr lang="zh-HK" altLang="en-US" sz="2400" dirty="0" smtClean="0">
                <a:solidFill>
                  <a:prstClr val="black"/>
                </a:solidFill>
                <a:latin typeface="Calibri"/>
                <a:ea typeface="Heiti TC Light"/>
                <a:cs typeface="Calibri"/>
              </a:rPr>
              <a:t>療</a:t>
            </a:r>
            <a:r>
              <a:rPr lang="zh-HK" altLang="en-US" sz="2400" dirty="0">
                <a:solidFill>
                  <a:prstClr val="black"/>
                </a:solidFill>
                <a:latin typeface="Calibri"/>
                <a:ea typeface="Heiti TC Light"/>
                <a:cs typeface="Calibri"/>
              </a:rPr>
              <a:t>癒</a:t>
            </a:r>
            <a:endParaRPr lang="zh-TW" altLang="en-US" sz="2400" dirty="0" smtClean="0">
              <a:solidFill>
                <a:prstClr val="black"/>
              </a:solidFill>
              <a:latin typeface="Calibri"/>
              <a:ea typeface="Heiti TC Light"/>
              <a:cs typeface="Calibri"/>
            </a:endParaRPr>
          </a:p>
          <a:p>
            <a:pPr marL="342900" indent="-342900" defTabSz="457200">
              <a:lnSpc>
                <a:spcPct val="110000"/>
              </a:lnSpc>
              <a:buFont typeface="Arial" panose="020B0604020202020204" pitchFamily="34" charset="0"/>
              <a:buChar char="•"/>
            </a:pPr>
            <a:r>
              <a:rPr lang="zh-TW" altLang="en-US" sz="2400" dirty="0" smtClean="0">
                <a:solidFill>
                  <a:prstClr val="black"/>
                </a:solidFill>
                <a:latin typeface="Calibri"/>
                <a:ea typeface="Heiti TC Light"/>
                <a:cs typeface="Calibri"/>
              </a:rPr>
              <a:t>炎症性腸病</a:t>
            </a:r>
          </a:p>
          <a:p>
            <a:pPr marL="342900" indent="-342900" defTabSz="457200">
              <a:lnSpc>
                <a:spcPct val="110000"/>
              </a:lnSpc>
              <a:buFont typeface="Arial" panose="020B0604020202020204" pitchFamily="34" charset="0"/>
              <a:buChar char="•"/>
            </a:pPr>
            <a:r>
              <a:rPr lang="zh-TW" altLang="en-US" sz="2400" dirty="0" smtClean="0">
                <a:solidFill>
                  <a:prstClr val="black"/>
                </a:solidFill>
                <a:latin typeface="Calibri"/>
                <a:ea typeface="Heiti TC Light"/>
                <a:cs typeface="Calibri"/>
              </a:rPr>
              <a:t>皮膚疾病</a:t>
            </a:r>
            <a:endParaRPr lang="en-US" altLang="zh-HK" sz="2400" dirty="0">
              <a:solidFill>
                <a:prstClr val="black"/>
              </a:solidFill>
              <a:latin typeface="Calibri"/>
              <a:ea typeface="Heiti TC Light"/>
              <a:cs typeface="Calibri"/>
            </a:endParaRPr>
          </a:p>
          <a:p>
            <a:pPr marL="342900" indent="-342900" defTabSz="457200">
              <a:lnSpc>
                <a:spcPct val="110000"/>
              </a:lnSpc>
              <a:buFont typeface="Arial" panose="020B0604020202020204" pitchFamily="34" charset="0"/>
              <a:buChar char="•"/>
            </a:pPr>
            <a:endParaRPr lang="en-US" altLang="zh-HK" sz="2400" dirty="0" smtClean="0">
              <a:solidFill>
                <a:prstClr val="black"/>
              </a:solidFill>
              <a:latin typeface="Calibri"/>
              <a:ea typeface="Heiti TC Light"/>
              <a:cs typeface="Calibri"/>
            </a:endParaRPr>
          </a:p>
        </p:txBody>
      </p:sp>
      <p:sp>
        <p:nvSpPr>
          <p:cNvPr id="2" name="Rectangle 1"/>
          <p:cNvSpPr/>
          <p:nvPr/>
        </p:nvSpPr>
        <p:spPr>
          <a:xfrm>
            <a:off x="6066011" y="1261541"/>
            <a:ext cx="3036565" cy="3036729"/>
          </a:xfrm>
          <a:prstGeom prst="rect">
            <a:avLst/>
          </a:prstGeom>
        </p:spPr>
        <p:txBody>
          <a:bodyPr wrap="square">
            <a:spAutoFit/>
          </a:bodyPr>
          <a:lstStyle/>
          <a:p>
            <a:pPr marL="342900" indent="-342900" defTabSz="457200">
              <a:lnSpc>
                <a:spcPct val="120000"/>
              </a:lnSpc>
              <a:buFont typeface="Arial" panose="020B0604020202020204" pitchFamily="34" charset="0"/>
              <a:buChar char="•"/>
            </a:pPr>
            <a:r>
              <a:rPr lang="en-US" altLang="zh-HK" sz="2000" dirty="0">
                <a:solidFill>
                  <a:prstClr val="black"/>
                </a:solidFill>
                <a:latin typeface="Calibri"/>
                <a:ea typeface="Heiti TC Light"/>
                <a:cs typeface="Calibri"/>
              </a:rPr>
              <a:t>Protein </a:t>
            </a:r>
            <a:r>
              <a:rPr lang="en-US" altLang="zh-HK" sz="2000" dirty="0" smtClean="0">
                <a:solidFill>
                  <a:prstClr val="black"/>
                </a:solidFill>
                <a:latin typeface="Calibri"/>
                <a:ea typeface="Heiti TC Light"/>
                <a:cs typeface="Calibri"/>
              </a:rPr>
              <a:t>digestion </a:t>
            </a:r>
            <a:endParaRPr lang="en-US" altLang="zh-HK" sz="2000" dirty="0">
              <a:solidFill>
                <a:prstClr val="black"/>
              </a:solidFill>
              <a:latin typeface="Calibri"/>
              <a:ea typeface="Heiti TC Light"/>
              <a:cs typeface="Calibri"/>
            </a:endParaRPr>
          </a:p>
          <a:p>
            <a:pPr marL="342900" indent="-342900" defTabSz="457200">
              <a:lnSpc>
                <a:spcPct val="120000"/>
              </a:lnSpc>
              <a:buFont typeface="Arial" panose="020B0604020202020204" pitchFamily="34" charset="0"/>
              <a:buChar char="•"/>
            </a:pPr>
            <a:r>
              <a:rPr lang="en-US" altLang="zh-HK" sz="2000" dirty="0">
                <a:solidFill>
                  <a:srgbClr val="FF0000"/>
                </a:solidFill>
                <a:latin typeface="Calibri"/>
                <a:ea typeface="Heiti TC Light"/>
                <a:cs typeface="Calibri"/>
              </a:rPr>
              <a:t>Reducing inflammation</a:t>
            </a:r>
          </a:p>
          <a:p>
            <a:pPr marL="342900" indent="-342900" defTabSz="457200">
              <a:lnSpc>
                <a:spcPct val="120000"/>
              </a:lnSpc>
              <a:buFont typeface="Arial" panose="020B0604020202020204" pitchFamily="34" charset="0"/>
              <a:buChar char="•"/>
            </a:pPr>
            <a:r>
              <a:rPr lang="en-US" altLang="zh-HK" sz="2000" dirty="0">
                <a:solidFill>
                  <a:prstClr val="black"/>
                </a:solidFill>
                <a:latin typeface="Calibri"/>
                <a:ea typeface="Heiti TC Light"/>
                <a:cs typeface="Calibri"/>
              </a:rPr>
              <a:t>Treating indigestion</a:t>
            </a:r>
          </a:p>
          <a:p>
            <a:pPr marL="342900" indent="-342900" defTabSz="457200">
              <a:lnSpc>
                <a:spcPct val="120000"/>
              </a:lnSpc>
              <a:buFont typeface="Arial" panose="020B0604020202020204" pitchFamily="34" charset="0"/>
              <a:buChar char="•"/>
            </a:pPr>
            <a:r>
              <a:rPr lang="en-US" altLang="zh-HK" sz="2000" dirty="0" smtClean="0">
                <a:solidFill>
                  <a:prstClr val="black"/>
                </a:solidFill>
                <a:latin typeface="Calibri"/>
                <a:ea typeface="Heiti TC Light"/>
                <a:cs typeface="Calibri"/>
              </a:rPr>
              <a:t>Speeding post-surgical </a:t>
            </a:r>
            <a:r>
              <a:rPr lang="en-US" altLang="zh-HK" sz="2000" dirty="0">
                <a:solidFill>
                  <a:prstClr val="black"/>
                </a:solidFill>
                <a:latin typeface="Calibri"/>
                <a:ea typeface="Heiti TC Light"/>
                <a:cs typeface="Calibri"/>
              </a:rPr>
              <a:t>h</a:t>
            </a:r>
            <a:r>
              <a:rPr lang="en-US" altLang="zh-HK" sz="2000" dirty="0" smtClean="0">
                <a:solidFill>
                  <a:prstClr val="black"/>
                </a:solidFill>
                <a:latin typeface="Calibri"/>
                <a:ea typeface="Heiti TC Light"/>
                <a:cs typeface="Calibri"/>
              </a:rPr>
              <a:t>ealing</a:t>
            </a:r>
            <a:endParaRPr lang="en-US" altLang="zh-HK" sz="2000" dirty="0">
              <a:solidFill>
                <a:prstClr val="black"/>
              </a:solidFill>
              <a:latin typeface="Calibri"/>
              <a:ea typeface="Heiti TC Light"/>
              <a:cs typeface="Calibri"/>
            </a:endParaRPr>
          </a:p>
          <a:p>
            <a:pPr marL="342900" indent="-342900" defTabSz="457200">
              <a:lnSpc>
                <a:spcPct val="120000"/>
              </a:lnSpc>
              <a:buFont typeface="Arial" panose="020B0604020202020204" pitchFamily="34" charset="0"/>
              <a:buChar char="•"/>
            </a:pPr>
            <a:r>
              <a:rPr lang="en-US" altLang="zh-HK" sz="2000" dirty="0">
                <a:solidFill>
                  <a:prstClr val="black"/>
                </a:solidFill>
                <a:latin typeface="Calibri"/>
                <a:ea typeface="Heiti TC Light"/>
                <a:cs typeface="Calibri"/>
              </a:rPr>
              <a:t>Inflammatory </a:t>
            </a:r>
            <a:r>
              <a:rPr lang="en-US" altLang="zh-HK" sz="2000" dirty="0" smtClean="0">
                <a:solidFill>
                  <a:prstClr val="black"/>
                </a:solidFill>
                <a:latin typeface="Calibri"/>
                <a:ea typeface="Heiti TC Light"/>
                <a:cs typeface="Calibri"/>
              </a:rPr>
              <a:t>bowel </a:t>
            </a:r>
            <a:r>
              <a:rPr lang="en-US" altLang="zh-HK" sz="2000" dirty="0">
                <a:solidFill>
                  <a:prstClr val="black"/>
                </a:solidFill>
                <a:latin typeface="Calibri"/>
                <a:ea typeface="Heiti TC Light"/>
                <a:cs typeface="Calibri"/>
              </a:rPr>
              <a:t>d</a:t>
            </a:r>
            <a:r>
              <a:rPr lang="en-US" altLang="zh-HK" sz="2000" dirty="0" smtClean="0">
                <a:solidFill>
                  <a:prstClr val="black"/>
                </a:solidFill>
                <a:latin typeface="Calibri"/>
                <a:ea typeface="Heiti TC Light"/>
                <a:cs typeface="Calibri"/>
              </a:rPr>
              <a:t>isease</a:t>
            </a:r>
            <a:endParaRPr lang="en-US" altLang="zh-HK" sz="2000" dirty="0">
              <a:solidFill>
                <a:prstClr val="black"/>
              </a:solidFill>
              <a:latin typeface="Calibri"/>
              <a:ea typeface="Heiti TC Light"/>
              <a:cs typeface="Calibri"/>
            </a:endParaRPr>
          </a:p>
          <a:p>
            <a:pPr marL="342900" indent="-342900" defTabSz="457200">
              <a:lnSpc>
                <a:spcPct val="120000"/>
              </a:lnSpc>
              <a:buFont typeface="Arial" panose="020B0604020202020204" pitchFamily="34" charset="0"/>
              <a:buChar char="•"/>
            </a:pPr>
            <a:r>
              <a:rPr lang="en-US" altLang="zh-HK" sz="2000" dirty="0">
                <a:solidFill>
                  <a:prstClr val="black"/>
                </a:solidFill>
                <a:latin typeface="Calibri"/>
                <a:ea typeface="Heiti TC Light"/>
                <a:cs typeface="Calibri"/>
              </a:rPr>
              <a:t>Skin </a:t>
            </a:r>
            <a:r>
              <a:rPr lang="en-US" altLang="zh-HK" sz="2000" dirty="0" smtClean="0">
                <a:solidFill>
                  <a:prstClr val="black"/>
                </a:solidFill>
                <a:latin typeface="Calibri"/>
                <a:ea typeface="Heiti TC Light"/>
                <a:cs typeface="Calibri"/>
              </a:rPr>
              <a:t>disorders</a:t>
            </a:r>
            <a:endParaRPr lang="en-US" altLang="zh-HK" sz="2000" dirty="0">
              <a:solidFill>
                <a:prstClr val="black"/>
              </a:solidFill>
              <a:latin typeface="Calibri"/>
              <a:ea typeface="Heiti TC Light"/>
              <a:cs typeface="Calibri"/>
            </a:endParaRPr>
          </a:p>
        </p:txBody>
      </p:sp>
      <p:pic>
        <p:nvPicPr>
          <p:cNvPr id="6146" name="Picture 2" descr="http://www.drfranklipman.com/images/2010/07/faq-p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6328"/>
            <a:ext cx="3491880" cy="17443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idx="4294967295"/>
          </p:nvPr>
        </p:nvSpPr>
        <p:spPr>
          <a:xfrm>
            <a:off x="-1" y="206375"/>
            <a:ext cx="9134475" cy="857250"/>
          </a:xfrm>
          <a:prstGeom prst="rect">
            <a:avLst/>
          </a:prstGeom>
        </p:spPr>
        <p:txBody>
          <a:bodyPr/>
          <a:lstStyle/>
          <a:p>
            <a:r>
              <a:rPr lang="zh-TW" altLang="zh-HK" sz="3600" dirty="0">
                <a:latin typeface="Calibri"/>
                <a:ea typeface="Heiti TC Light"/>
                <a:cs typeface="Calibri"/>
              </a:rPr>
              <a:t>菠蘿酵素</a:t>
            </a:r>
            <a:r>
              <a:rPr lang="en-US" altLang="zh-TW" sz="3600" dirty="0">
                <a:latin typeface="Calibri"/>
                <a:ea typeface="Heiti TC Light"/>
                <a:cs typeface="Calibri"/>
              </a:rPr>
              <a:t> </a:t>
            </a:r>
            <a:r>
              <a:rPr lang="en-US" altLang="zh-HK" sz="3600" dirty="0">
                <a:latin typeface="Calibri"/>
                <a:ea typeface="Heiti TC Light"/>
                <a:cs typeface="Calibri"/>
              </a:rPr>
              <a:t>Bromelain</a:t>
            </a:r>
            <a:r>
              <a:rPr lang="zh-HK" altLang="en-US" sz="3600" dirty="0">
                <a:latin typeface="Calibri"/>
                <a:ea typeface="Heiti TC Light"/>
                <a:cs typeface="Calibri"/>
              </a:rPr>
              <a:t/>
            </a:r>
            <a:br>
              <a:rPr lang="zh-HK" altLang="en-US" sz="3600" dirty="0">
                <a:latin typeface="Calibri"/>
                <a:ea typeface="Heiti TC Light"/>
                <a:cs typeface="Calibri"/>
              </a:rPr>
            </a:br>
            <a:endParaRPr lang="en-US" sz="3600" dirty="0">
              <a:latin typeface="Calibri"/>
              <a:ea typeface="Heiti TC Light"/>
              <a:cs typeface="Calibri"/>
            </a:endParaRPr>
          </a:p>
        </p:txBody>
      </p:sp>
    </p:spTree>
    <p:extLst>
      <p:ext uri="{BB962C8B-B14F-4D97-AF65-F5344CB8AC3E}">
        <p14:creationId xmlns:p14="http://schemas.microsoft.com/office/powerpoint/2010/main" val="96793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矩形 3"/>
          <p:cNvSpPr>
            <a:spLocks noChangeArrowheads="1"/>
          </p:cNvSpPr>
          <p:nvPr/>
        </p:nvSpPr>
        <p:spPr bwMode="auto">
          <a:xfrm>
            <a:off x="287080" y="1372806"/>
            <a:ext cx="8537943"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ts val="3120"/>
              </a:lnSpc>
            </a:pPr>
            <a:r>
              <a:rPr lang="zh-TW" altLang="en-US" sz="2600" dirty="0" smtClean="0">
                <a:solidFill>
                  <a:prstClr val="black"/>
                </a:solidFill>
                <a:latin typeface="Calibri"/>
                <a:ea typeface="Heiti TC Light"/>
                <a:cs typeface="Calibri"/>
              </a:rPr>
              <a:t>抗炎作用</a:t>
            </a:r>
            <a:endParaRPr lang="en-US" altLang="zh-TW" sz="2600" dirty="0" smtClean="0">
              <a:solidFill>
                <a:prstClr val="black"/>
              </a:solidFill>
              <a:latin typeface="Calibri"/>
              <a:ea typeface="Heiti TC Light"/>
              <a:cs typeface="Calibri"/>
            </a:endParaRPr>
          </a:p>
          <a:p>
            <a:pPr algn="ctr" defTabSz="457200">
              <a:lnSpc>
                <a:spcPts val="3820"/>
              </a:lnSpc>
            </a:pPr>
            <a:r>
              <a:rPr lang="en-US" altLang="zh-TW" sz="2600" dirty="0" smtClean="0">
                <a:solidFill>
                  <a:prstClr val="black"/>
                </a:solidFill>
                <a:latin typeface="Calibri"/>
                <a:ea typeface="Heiti TC Light"/>
                <a:cs typeface="Calibri"/>
              </a:rPr>
              <a:t>	</a:t>
            </a:r>
            <a:r>
              <a:rPr lang="zh-TW" altLang="en-US" sz="2600" dirty="0" smtClean="0">
                <a:solidFill>
                  <a:prstClr val="black"/>
                </a:solidFill>
                <a:latin typeface="Calibri"/>
                <a:ea typeface="Heiti TC Light"/>
                <a:cs typeface="Calibri"/>
              </a:rPr>
              <a:t>減輕疼痛，腫脹和炎症效果。</a:t>
            </a:r>
            <a:endParaRPr lang="en-US" altLang="zh-TW" sz="2600" dirty="0" smtClean="0">
              <a:solidFill>
                <a:prstClr val="black"/>
              </a:solidFill>
              <a:latin typeface="Calibri"/>
              <a:ea typeface="Heiti TC Light"/>
              <a:cs typeface="Calibri"/>
            </a:endParaRPr>
          </a:p>
          <a:p>
            <a:pPr algn="ctr" defTabSz="457200">
              <a:lnSpc>
                <a:spcPts val="3120"/>
              </a:lnSpc>
            </a:pPr>
            <a:endParaRPr lang="en-US" altLang="zh-HK" sz="2400" dirty="0">
              <a:solidFill>
                <a:prstClr val="black"/>
              </a:solidFill>
              <a:latin typeface="Calibri"/>
              <a:ea typeface="Heiti TC Light"/>
              <a:cs typeface="Calibri"/>
            </a:endParaRPr>
          </a:p>
          <a:p>
            <a:pPr algn="ctr" defTabSz="457200">
              <a:lnSpc>
                <a:spcPts val="3120"/>
              </a:lnSpc>
            </a:pPr>
            <a:r>
              <a:rPr lang="en-US" altLang="zh-HK" sz="2400" dirty="0">
                <a:solidFill>
                  <a:prstClr val="black"/>
                </a:solidFill>
                <a:latin typeface="Calibri"/>
                <a:ea typeface="Heiti TC Light"/>
                <a:cs typeface="Calibri"/>
              </a:rPr>
              <a:t>A</a:t>
            </a:r>
            <a:r>
              <a:rPr lang="en-US" altLang="zh-HK" sz="2400" dirty="0" smtClean="0">
                <a:solidFill>
                  <a:prstClr val="black"/>
                </a:solidFill>
                <a:latin typeface="Calibri"/>
                <a:ea typeface="Heiti TC Light"/>
                <a:cs typeface="Calibri"/>
              </a:rPr>
              <a:t>nti-inflammatory effect </a:t>
            </a:r>
          </a:p>
          <a:p>
            <a:pPr algn="ctr" defTabSz="457200">
              <a:lnSpc>
                <a:spcPts val="3020"/>
              </a:lnSpc>
            </a:pPr>
            <a:r>
              <a:rPr lang="en-US" altLang="zh-HK" sz="2400" dirty="0" smtClean="0">
                <a:solidFill>
                  <a:prstClr val="black"/>
                </a:solidFill>
                <a:latin typeface="Calibri"/>
                <a:ea typeface="Heiti TC Light"/>
                <a:cs typeface="Calibri"/>
              </a:rPr>
              <a:t>	Powerful effects in alleviating pain, swelling, and inflammation.</a:t>
            </a:r>
            <a:endParaRPr lang="zh-TW" altLang="en-US" sz="2400" dirty="0" smtClean="0">
              <a:solidFill>
                <a:prstClr val="black"/>
              </a:solidFill>
              <a:latin typeface="Calibri"/>
              <a:ea typeface="Heiti TC Light"/>
              <a:cs typeface="Calibri"/>
            </a:endParaRPr>
          </a:p>
          <a:p>
            <a:pPr algn="ctr" defTabSz="457200">
              <a:lnSpc>
                <a:spcPts val="3120"/>
              </a:lnSpc>
            </a:pPr>
            <a:endParaRPr lang="en-US" altLang="zh-HK" sz="2400" dirty="0" smtClean="0">
              <a:solidFill>
                <a:prstClr val="black"/>
              </a:solidFill>
              <a:latin typeface="Calibri"/>
              <a:ea typeface="Heiti TC Light"/>
              <a:cs typeface="Calibri"/>
            </a:endParaRPr>
          </a:p>
          <a:p>
            <a:pPr algn="ctr" defTabSz="457200">
              <a:lnSpc>
                <a:spcPts val="3120"/>
              </a:lnSpc>
            </a:pPr>
            <a:endParaRPr lang="en-US" altLang="zh-HK" sz="2400" dirty="0">
              <a:solidFill>
                <a:prstClr val="black"/>
              </a:solidFill>
              <a:latin typeface="Calibri"/>
              <a:ea typeface="Heiti TC Light"/>
              <a:cs typeface="Calibri"/>
            </a:endParaRPr>
          </a:p>
        </p:txBody>
      </p:sp>
      <p:sp>
        <p:nvSpPr>
          <p:cNvPr id="4" name="Title 4"/>
          <p:cNvSpPr txBox="1">
            <a:spLocks/>
          </p:cNvSpPr>
          <p:nvPr/>
        </p:nvSpPr>
        <p:spPr>
          <a:xfrm>
            <a:off x="0" y="206375"/>
            <a:ext cx="91440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TW" altLang="zh-HK" sz="3600" dirty="0" smtClean="0">
                <a:solidFill>
                  <a:prstClr val="black"/>
                </a:solidFill>
                <a:latin typeface="Calibri"/>
                <a:ea typeface="Heiti TC Light"/>
                <a:cs typeface="Calibri"/>
              </a:rPr>
              <a:t>菠蘿酵素</a:t>
            </a:r>
            <a:r>
              <a:rPr lang="en-US" altLang="zh-TW" sz="3600" dirty="0" smtClean="0">
                <a:solidFill>
                  <a:prstClr val="black"/>
                </a:solidFill>
                <a:latin typeface="Calibri"/>
                <a:ea typeface="Heiti TC Light"/>
                <a:cs typeface="Calibri"/>
              </a:rPr>
              <a:t> </a:t>
            </a:r>
            <a:r>
              <a:rPr lang="en-US" altLang="zh-HK" sz="3600" dirty="0" smtClean="0">
                <a:solidFill>
                  <a:prstClr val="black"/>
                </a:solidFill>
                <a:latin typeface="Calibri"/>
                <a:ea typeface="Heiti TC Light"/>
                <a:cs typeface="Calibri"/>
              </a:rPr>
              <a:t>Bromelain</a:t>
            </a:r>
            <a:r>
              <a:rPr lang="zh-HK" altLang="en-US" sz="3600" dirty="0" smtClean="0">
                <a:solidFill>
                  <a:prstClr val="black"/>
                </a:solidFill>
                <a:latin typeface="Calibri"/>
                <a:ea typeface="Heiti TC Light"/>
                <a:cs typeface="Calibri"/>
              </a:rPr>
              <a:t/>
            </a:r>
            <a:br>
              <a:rPr lang="zh-HK" altLang="en-US" sz="3600" dirty="0" smtClean="0">
                <a:solidFill>
                  <a:prstClr val="black"/>
                </a:solidFill>
                <a:latin typeface="Calibri"/>
                <a:ea typeface="Heiti TC Light"/>
                <a:cs typeface="Calibri"/>
              </a:rPr>
            </a:br>
            <a:endParaRPr lang="en-US" sz="3600" dirty="0">
              <a:solidFill>
                <a:prstClr val="black"/>
              </a:solidFill>
              <a:latin typeface="Calibri"/>
              <a:ea typeface="Heiti TC Light"/>
              <a:cs typeface="Calibri"/>
            </a:endParaRPr>
          </a:p>
        </p:txBody>
      </p:sp>
    </p:spTree>
    <p:extLst>
      <p:ext uri="{BB962C8B-B14F-4D97-AF65-F5344CB8AC3E}">
        <p14:creationId xmlns:p14="http://schemas.microsoft.com/office/powerpoint/2010/main" val="310115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descr="http://www.rmutsb.ac.th/2011/upload/content/contentm-2012080915154112080915154100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685925"/>
            <a:ext cx="5836962" cy="24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06375"/>
            <a:ext cx="8229600" cy="857250"/>
          </a:xfrm>
          <a:prstGeom prst="rect">
            <a:avLst/>
          </a:prstGeom>
        </p:spPr>
        <p:txBody>
          <a:bodyPr/>
          <a:lstStyle/>
          <a:p>
            <a:pPr marL="0" indent="0"/>
            <a:r>
              <a:rPr lang="zh-TW" altLang="en-US" sz="3600" dirty="0">
                <a:latin typeface="Calibri"/>
                <a:ea typeface="Heiti TC Light"/>
                <a:cs typeface="Calibri"/>
              </a:rPr>
              <a:t>有研究支持嗎？</a:t>
            </a:r>
            <a:r>
              <a:rPr lang="en-US" altLang="zh-TW" sz="3600" dirty="0">
                <a:latin typeface="Calibri"/>
                <a:ea typeface="Heiti TC Light"/>
                <a:cs typeface="Calibri"/>
              </a:rPr>
              <a:t/>
            </a:r>
            <a:br>
              <a:rPr lang="en-US" altLang="zh-TW" sz="3600" dirty="0">
                <a:latin typeface="Calibri"/>
                <a:ea typeface="Heiti TC Light"/>
                <a:cs typeface="Calibri"/>
              </a:rPr>
            </a:br>
            <a:r>
              <a:rPr lang="en-US" altLang="zh-TW" sz="3600" dirty="0">
                <a:latin typeface="Calibri"/>
                <a:ea typeface="Heiti TC Light"/>
                <a:cs typeface="Calibri"/>
              </a:rPr>
              <a:t>Do studies back up the claims?</a:t>
            </a:r>
            <a:br>
              <a:rPr lang="en-US" altLang="zh-TW" sz="3600" dirty="0">
                <a:latin typeface="Calibri"/>
                <a:ea typeface="Heiti TC Light"/>
                <a:cs typeface="Calibri"/>
              </a:rPr>
            </a:br>
            <a:endParaRPr lang="en-US" sz="3600" dirty="0">
              <a:latin typeface="Calibri"/>
              <a:ea typeface="Heiti TC Light"/>
              <a:cs typeface="Calibri"/>
            </a:endParaRPr>
          </a:p>
        </p:txBody>
      </p:sp>
    </p:spTree>
    <p:extLst>
      <p:ext uri="{BB962C8B-B14F-4D97-AF65-F5344CB8AC3E}">
        <p14:creationId xmlns:p14="http://schemas.microsoft.com/office/powerpoint/2010/main" val="2059426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6" name="Group 34"/>
          <p:cNvGrpSpPr>
            <a:grpSpLocks/>
          </p:cNvGrpSpPr>
          <p:nvPr/>
        </p:nvGrpSpPr>
        <p:grpSpPr bwMode="auto">
          <a:xfrm>
            <a:off x="4826001" y="1247775"/>
            <a:ext cx="455613" cy="448866"/>
            <a:chOff x="2787" y="1174"/>
            <a:chExt cx="287" cy="377"/>
          </a:xfrm>
        </p:grpSpPr>
        <p:sp>
          <p:nvSpPr>
            <p:cNvPr id="38962" name="Rectangle 30"/>
            <p:cNvSpPr>
              <a:spLocks noChangeArrowheads="1"/>
            </p:cNvSpPr>
            <p:nvPr/>
          </p:nvSpPr>
          <p:spPr bwMode="auto">
            <a:xfrm>
              <a:off x="2787" y="1205"/>
              <a:ext cx="285" cy="310"/>
            </a:xfrm>
            <a:prstGeom prst="rect">
              <a:avLst/>
            </a:prstGeom>
            <a:solidFill>
              <a:schemeClr val="bg1"/>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6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766" b="1628"/>
            <a:stretch>
              <a:fillRect/>
            </a:stretch>
          </p:blipFill>
          <p:spPr bwMode="auto">
            <a:xfrm>
              <a:off x="2787" y="1174"/>
              <a:ext cx="287"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17" name="Group 35"/>
          <p:cNvGrpSpPr>
            <a:grpSpLocks/>
          </p:cNvGrpSpPr>
          <p:nvPr/>
        </p:nvGrpSpPr>
        <p:grpSpPr bwMode="auto">
          <a:xfrm>
            <a:off x="5416550" y="1222770"/>
            <a:ext cx="452438" cy="452438"/>
            <a:chOff x="3258" y="1168"/>
            <a:chExt cx="285" cy="380"/>
          </a:xfrm>
        </p:grpSpPr>
        <p:sp>
          <p:nvSpPr>
            <p:cNvPr id="38960" name="Rectangle 31"/>
            <p:cNvSpPr>
              <a:spLocks noChangeArrowheads="1"/>
            </p:cNvSpPr>
            <p:nvPr/>
          </p:nvSpPr>
          <p:spPr bwMode="auto">
            <a:xfrm>
              <a:off x="3258" y="1198"/>
              <a:ext cx="285" cy="310"/>
            </a:xfrm>
            <a:prstGeom prst="rect">
              <a:avLst/>
            </a:prstGeom>
            <a:solidFill>
              <a:schemeClr val="bg1"/>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6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 y="1168"/>
              <a:ext cx="28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18" name="Group 68"/>
          <p:cNvGrpSpPr>
            <a:grpSpLocks/>
          </p:cNvGrpSpPr>
          <p:nvPr/>
        </p:nvGrpSpPr>
        <p:grpSpPr bwMode="auto">
          <a:xfrm>
            <a:off x="3802065" y="1626394"/>
            <a:ext cx="709613" cy="679847"/>
            <a:chOff x="1967" y="1457"/>
            <a:chExt cx="447" cy="571"/>
          </a:xfrm>
        </p:grpSpPr>
        <p:sp>
          <p:nvSpPr>
            <p:cNvPr id="38958" name="Rectangle 40"/>
            <p:cNvSpPr>
              <a:spLocks noChangeArrowheads="1"/>
            </p:cNvSpPr>
            <p:nvPr/>
          </p:nvSpPr>
          <p:spPr bwMode="auto">
            <a:xfrm>
              <a:off x="1967" y="1590"/>
              <a:ext cx="116"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59" name="Picture 27"/>
            <p:cNvPicPr>
              <a:picLocks noChangeAspect="1" noChangeArrowheads="1"/>
            </p:cNvPicPr>
            <p:nvPr/>
          </p:nvPicPr>
          <p:blipFill>
            <a:blip r:embed="rId4">
              <a:extLst>
                <a:ext uri="{28A0092B-C50C-407E-A947-70E740481C1C}">
                  <a14:useLocalDpi xmlns:a14="http://schemas.microsoft.com/office/drawing/2010/main" val="0"/>
                </a:ext>
              </a:extLst>
            </a:blip>
            <a:srcRect l="841" t="1097" r="1120" b="877"/>
            <a:stretch>
              <a:fillRect/>
            </a:stretch>
          </p:blipFill>
          <p:spPr bwMode="auto">
            <a:xfrm>
              <a:off x="1967" y="1457"/>
              <a:ext cx="447"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19" name="Group 49"/>
          <p:cNvGrpSpPr>
            <a:grpSpLocks/>
          </p:cNvGrpSpPr>
          <p:nvPr/>
        </p:nvGrpSpPr>
        <p:grpSpPr bwMode="auto">
          <a:xfrm>
            <a:off x="4610101" y="1515667"/>
            <a:ext cx="728663" cy="641982"/>
            <a:chOff x="846" y="2024"/>
            <a:chExt cx="726" cy="953"/>
          </a:xfrm>
        </p:grpSpPr>
        <p:sp>
          <p:nvSpPr>
            <p:cNvPr id="38956" name="Rectangle 48"/>
            <p:cNvSpPr>
              <a:spLocks noChangeArrowheads="1"/>
            </p:cNvSpPr>
            <p:nvPr/>
          </p:nvSpPr>
          <p:spPr bwMode="auto">
            <a:xfrm>
              <a:off x="846" y="2244"/>
              <a:ext cx="720" cy="54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57" name="Picture 24"/>
            <p:cNvPicPr>
              <a:picLocks noChangeAspect="1" noChangeArrowheads="1"/>
            </p:cNvPicPr>
            <p:nvPr/>
          </p:nvPicPr>
          <p:blipFill>
            <a:blip r:embed="rId5">
              <a:extLst>
                <a:ext uri="{28A0092B-C50C-407E-A947-70E740481C1C}">
                  <a14:useLocalDpi xmlns:a14="http://schemas.microsoft.com/office/drawing/2010/main" val="0"/>
                </a:ext>
              </a:extLst>
            </a:blip>
            <a:srcRect b="729"/>
            <a:stretch>
              <a:fillRect/>
            </a:stretch>
          </p:blipFill>
          <p:spPr bwMode="auto">
            <a:xfrm>
              <a:off x="846" y="2024"/>
              <a:ext cx="726"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0" name="Group 44"/>
          <p:cNvGrpSpPr>
            <a:grpSpLocks/>
          </p:cNvGrpSpPr>
          <p:nvPr/>
        </p:nvGrpSpPr>
        <p:grpSpPr bwMode="auto">
          <a:xfrm>
            <a:off x="5413378" y="1484710"/>
            <a:ext cx="709613" cy="685800"/>
            <a:chOff x="3116" y="1457"/>
            <a:chExt cx="447" cy="576"/>
          </a:xfrm>
        </p:grpSpPr>
        <p:sp>
          <p:nvSpPr>
            <p:cNvPr id="38954" name="Rectangle 38"/>
            <p:cNvSpPr>
              <a:spLocks noChangeArrowheads="1"/>
            </p:cNvSpPr>
            <p:nvPr/>
          </p:nvSpPr>
          <p:spPr bwMode="auto">
            <a:xfrm>
              <a:off x="3116" y="1584"/>
              <a:ext cx="116"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55" name="Picture 19"/>
            <p:cNvPicPr>
              <a:picLocks noChangeAspect="1" noChangeArrowheads="1"/>
            </p:cNvPicPr>
            <p:nvPr/>
          </p:nvPicPr>
          <p:blipFill>
            <a:blip r:embed="rId6">
              <a:extLst>
                <a:ext uri="{28A0092B-C50C-407E-A947-70E740481C1C}">
                  <a14:useLocalDpi xmlns:a14="http://schemas.microsoft.com/office/drawing/2010/main" val="0"/>
                </a:ext>
              </a:extLst>
            </a:blip>
            <a:srcRect l="1131" t="441"/>
            <a:stretch>
              <a:fillRect/>
            </a:stretch>
          </p:blipFill>
          <p:spPr bwMode="auto">
            <a:xfrm>
              <a:off x="3116" y="1457"/>
              <a:ext cx="44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1" name="Group 43"/>
          <p:cNvGrpSpPr>
            <a:grpSpLocks/>
          </p:cNvGrpSpPr>
          <p:nvPr/>
        </p:nvGrpSpPr>
        <p:grpSpPr bwMode="auto">
          <a:xfrm>
            <a:off x="6243642" y="1584723"/>
            <a:ext cx="712788" cy="678656"/>
            <a:chOff x="3681" y="1457"/>
            <a:chExt cx="449" cy="570"/>
          </a:xfrm>
        </p:grpSpPr>
        <p:sp>
          <p:nvSpPr>
            <p:cNvPr id="38952" name="Rectangle 37"/>
            <p:cNvSpPr>
              <a:spLocks noChangeArrowheads="1"/>
            </p:cNvSpPr>
            <p:nvPr/>
          </p:nvSpPr>
          <p:spPr bwMode="auto">
            <a:xfrm>
              <a:off x="3681" y="1584"/>
              <a:ext cx="116"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53" name="Picture 18"/>
            <p:cNvPicPr>
              <a:picLocks noChangeAspect="1" noChangeArrowheads="1"/>
            </p:cNvPicPr>
            <p:nvPr/>
          </p:nvPicPr>
          <p:blipFill>
            <a:blip r:embed="rId7">
              <a:extLst>
                <a:ext uri="{28A0092B-C50C-407E-A947-70E740481C1C}">
                  <a14:useLocalDpi xmlns:a14="http://schemas.microsoft.com/office/drawing/2010/main" val="0"/>
                </a:ext>
              </a:extLst>
            </a:blip>
            <a:srcRect t="877" b="1315"/>
            <a:stretch>
              <a:fillRect/>
            </a:stretch>
          </p:blipFill>
          <p:spPr bwMode="auto">
            <a:xfrm>
              <a:off x="3681" y="1457"/>
              <a:ext cx="449"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2" name="Group 42"/>
          <p:cNvGrpSpPr>
            <a:grpSpLocks/>
          </p:cNvGrpSpPr>
          <p:nvPr/>
        </p:nvGrpSpPr>
        <p:grpSpPr bwMode="auto">
          <a:xfrm>
            <a:off x="1838327" y="2169319"/>
            <a:ext cx="1234763" cy="1159669"/>
            <a:chOff x="2656" y="1457"/>
            <a:chExt cx="449" cy="574"/>
          </a:xfrm>
        </p:grpSpPr>
        <p:sp>
          <p:nvSpPr>
            <p:cNvPr id="38950" name="Rectangle 39"/>
            <p:cNvSpPr>
              <a:spLocks noChangeArrowheads="1"/>
            </p:cNvSpPr>
            <p:nvPr/>
          </p:nvSpPr>
          <p:spPr bwMode="auto">
            <a:xfrm>
              <a:off x="2656" y="1648"/>
              <a:ext cx="67" cy="183"/>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51" name="Picture 20"/>
            <p:cNvPicPr>
              <a:picLocks noChangeAspect="1" noChangeArrowheads="1"/>
            </p:cNvPicPr>
            <p:nvPr/>
          </p:nvPicPr>
          <p:blipFill>
            <a:blip r:embed="rId8">
              <a:extLst>
                <a:ext uri="{28A0092B-C50C-407E-A947-70E740481C1C}">
                  <a14:useLocalDpi xmlns:a14="http://schemas.microsoft.com/office/drawing/2010/main" val="0"/>
                </a:ext>
              </a:extLst>
            </a:blip>
            <a:srcRect l="847" t="883"/>
            <a:stretch>
              <a:fillRect/>
            </a:stretch>
          </p:blipFill>
          <p:spPr bwMode="auto">
            <a:xfrm>
              <a:off x="2656" y="1457"/>
              <a:ext cx="449"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3" name="Group 51"/>
          <p:cNvGrpSpPr>
            <a:grpSpLocks/>
          </p:cNvGrpSpPr>
          <p:nvPr/>
        </p:nvGrpSpPr>
        <p:grpSpPr bwMode="auto">
          <a:xfrm>
            <a:off x="4797425" y="1965723"/>
            <a:ext cx="1214438" cy="1206103"/>
            <a:chOff x="2995" y="1988"/>
            <a:chExt cx="765" cy="1013"/>
          </a:xfrm>
        </p:grpSpPr>
        <p:sp>
          <p:nvSpPr>
            <p:cNvPr id="38948" name="Rectangle 46"/>
            <p:cNvSpPr>
              <a:spLocks noChangeArrowheads="1"/>
            </p:cNvSpPr>
            <p:nvPr/>
          </p:nvSpPr>
          <p:spPr bwMode="auto">
            <a:xfrm>
              <a:off x="2995" y="2327"/>
              <a:ext cx="116"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49"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5" y="1988"/>
              <a:ext cx="76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4" name="Group 50"/>
          <p:cNvGrpSpPr>
            <a:grpSpLocks/>
          </p:cNvGrpSpPr>
          <p:nvPr/>
        </p:nvGrpSpPr>
        <p:grpSpPr bwMode="auto">
          <a:xfrm>
            <a:off x="3362325" y="2027635"/>
            <a:ext cx="1212850" cy="1207294"/>
            <a:chOff x="1901" y="1991"/>
            <a:chExt cx="764" cy="1014"/>
          </a:xfrm>
        </p:grpSpPr>
        <p:sp>
          <p:nvSpPr>
            <p:cNvPr id="38946" name="Rectangle 47"/>
            <p:cNvSpPr>
              <a:spLocks noChangeArrowheads="1"/>
            </p:cNvSpPr>
            <p:nvPr/>
          </p:nvSpPr>
          <p:spPr bwMode="auto">
            <a:xfrm>
              <a:off x="1901" y="2330"/>
              <a:ext cx="116"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47" name="Picture 26"/>
            <p:cNvPicPr>
              <a:picLocks noChangeAspect="1" noChangeArrowheads="1"/>
            </p:cNvPicPr>
            <p:nvPr/>
          </p:nvPicPr>
          <p:blipFill>
            <a:blip r:embed="rId10">
              <a:extLst>
                <a:ext uri="{28A0092B-C50C-407E-A947-70E740481C1C}">
                  <a14:useLocalDpi xmlns:a14="http://schemas.microsoft.com/office/drawing/2010/main" val="0"/>
                </a:ext>
              </a:extLst>
            </a:blip>
            <a:srcRect t="929" r="1248" b="1460"/>
            <a:stretch>
              <a:fillRect/>
            </a:stretch>
          </p:blipFill>
          <p:spPr bwMode="auto">
            <a:xfrm>
              <a:off x="1901" y="1991"/>
              <a:ext cx="764"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5" name="Group 52"/>
          <p:cNvGrpSpPr>
            <a:grpSpLocks/>
          </p:cNvGrpSpPr>
          <p:nvPr/>
        </p:nvGrpSpPr>
        <p:grpSpPr bwMode="auto">
          <a:xfrm>
            <a:off x="6235701" y="2064544"/>
            <a:ext cx="1243013" cy="1198960"/>
            <a:chOff x="4090" y="1986"/>
            <a:chExt cx="783" cy="1007"/>
          </a:xfrm>
        </p:grpSpPr>
        <p:sp>
          <p:nvSpPr>
            <p:cNvPr id="38944" name="Rectangle 45"/>
            <p:cNvSpPr>
              <a:spLocks noChangeArrowheads="1"/>
            </p:cNvSpPr>
            <p:nvPr/>
          </p:nvSpPr>
          <p:spPr bwMode="auto">
            <a:xfrm>
              <a:off x="4090" y="2325"/>
              <a:ext cx="116"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45" name="Picture 28"/>
            <p:cNvPicPr>
              <a:picLocks noChangeAspect="1" noChangeArrowheads="1"/>
            </p:cNvPicPr>
            <p:nvPr/>
          </p:nvPicPr>
          <p:blipFill>
            <a:blip r:embed="rId11">
              <a:extLst>
                <a:ext uri="{28A0092B-C50C-407E-A947-70E740481C1C}">
                  <a14:useLocalDpi xmlns:a14="http://schemas.microsoft.com/office/drawing/2010/main" val="0"/>
                </a:ext>
              </a:extLst>
            </a:blip>
            <a:srcRect l="841" t="1535" r="1401"/>
            <a:stretch>
              <a:fillRect/>
            </a:stretch>
          </p:blipFill>
          <p:spPr bwMode="auto">
            <a:xfrm>
              <a:off x="4090" y="1986"/>
              <a:ext cx="78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4" name="Diagram 50"/>
          <p:cNvGraphicFramePr/>
          <p:nvPr/>
        </p:nvGraphicFramePr>
        <p:xfrm>
          <a:off x="26328" y="839391"/>
          <a:ext cx="8229600" cy="8572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38927" name="Group 66"/>
          <p:cNvGrpSpPr>
            <a:grpSpLocks/>
          </p:cNvGrpSpPr>
          <p:nvPr/>
        </p:nvGrpSpPr>
        <p:grpSpPr bwMode="auto">
          <a:xfrm>
            <a:off x="728663" y="2757488"/>
            <a:ext cx="1306512" cy="1256110"/>
            <a:chOff x="31" y="2407"/>
            <a:chExt cx="823" cy="1055"/>
          </a:xfrm>
        </p:grpSpPr>
        <p:sp>
          <p:nvSpPr>
            <p:cNvPr id="38942" name="Rectangle 58"/>
            <p:cNvSpPr>
              <a:spLocks noChangeArrowheads="1"/>
            </p:cNvSpPr>
            <p:nvPr/>
          </p:nvSpPr>
          <p:spPr bwMode="auto">
            <a:xfrm>
              <a:off x="31" y="2785"/>
              <a:ext cx="812"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43" name="Picture 12" descr="JoI 7-15-2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 y="2407"/>
              <a:ext cx="823"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8" name="Rectangle 57"/>
          <p:cNvSpPr>
            <a:spLocks noChangeArrowheads="1"/>
          </p:cNvSpPr>
          <p:nvPr/>
        </p:nvSpPr>
        <p:spPr bwMode="auto">
          <a:xfrm>
            <a:off x="2284413" y="3126462"/>
            <a:ext cx="1289050" cy="369332"/>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29" name="Picture 13" descr="Cancer Res 12-15-20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73301" y="2669382"/>
            <a:ext cx="1306513" cy="125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30" name="Group 64"/>
          <p:cNvGrpSpPr>
            <a:grpSpLocks/>
          </p:cNvGrpSpPr>
          <p:nvPr/>
        </p:nvGrpSpPr>
        <p:grpSpPr bwMode="auto">
          <a:xfrm>
            <a:off x="3817939" y="2433638"/>
            <a:ext cx="1239837" cy="1239441"/>
            <a:chOff x="1996" y="2416"/>
            <a:chExt cx="781" cy="1041"/>
          </a:xfrm>
        </p:grpSpPr>
        <p:sp>
          <p:nvSpPr>
            <p:cNvPr id="38940" name="Rectangle 56"/>
            <p:cNvSpPr>
              <a:spLocks noChangeArrowheads="1"/>
            </p:cNvSpPr>
            <p:nvPr/>
          </p:nvSpPr>
          <p:spPr bwMode="auto">
            <a:xfrm>
              <a:off x="1996" y="2779"/>
              <a:ext cx="780"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41" name="Picture 14" descr="Expert Opin Bio Thera"/>
            <p:cNvPicPr>
              <a:picLocks noChangeAspect="1" noChangeArrowheads="1"/>
            </p:cNvPicPr>
            <p:nvPr/>
          </p:nvPicPr>
          <p:blipFill>
            <a:blip r:embed="rId19">
              <a:extLst>
                <a:ext uri="{28A0092B-C50C-407E-A947-70E740481C1C}">
                  <a14:useLocalDpi xmlns:a14="http://schemas.microsoft.com/office/drawing/2010/main" val="0"/>
                </a:ext>
              </a:extLst>
            </a:blip>
            <a:srcRect r="1761" b="1328"/>
            <a:stretch>
              <a:fillRect/>
            </a:stretch>
          </p:blipFill>
          <p:spPr bwMode="auto">
            <a:xfrm>
              <a:off x="1996" y="2416"/>
              <a:ext cx="781"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1" name="Group 63"/>
          <p:cNvGrpSpPr>
            <a:grpSpLocks/>
          </p:cNvGrpSpPr>
          <p:nvPr/>
        </p:nvGrpSpPr>
        <p:grpSpPr bwMode="auto">
          <a:xfrm>
            <a:off x="5295900" y="2449115"/>
            <a:ext cx="1231900" cy="1222772"/>
            <a:chOff x="2956" y="2412"/>
            <a:chExt cx="776" cy="1027"/>
          </a:xfrm>
        </p:grpSpPr>
        <p:sp>
          <p:nvSpPr>
            <p:cNvPr id="38938" name="Rectangle 55"/>
            <p:cNvSpPr>
              <a:spLocks noChangeArrowheads="1"/>
            </p:cNvSpPr>
            <p:nvPr/>
          </p:nvSpPr>
          <p:spPr bwMode="auto">
            <a:xfrm>
              <a:off x="2956" y="2771"/>
              <a:ext cx="776"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39" name="Picture 15" descr="JofIm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56" y="2412"/>
              <a:ext cx="774"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2" name="Group 67"/>
          <p:cNvGrpSpPr>
            <a:grpSpLocks/>
          </p:cNvGrpSpPr>
          <p:nvPr/>
        </p:nvGrpSpPr>
        <p:grpSpPr bwMode="auto">
          <a:xfrm>
            <a:off x="6374253" y="2798564"/>
            <a:ext cx="1306513" cy="1256110"/>
            <a:chOff x="3888" y="2291"/>
            <a:chExt cx="823" cy="1055"/>
          </a:xfrm>
        </p:grpSpPr>
        <p:sp>
          <p:nvSpPr>
            <p:cNvPr id="38936" name="Rectangle 54"/>
            <p:cNvSpPr>
              <a:spLocks noChangeArrowheads="1"/>
            </p:cNvSpPr>
            <p:nvPr/>
          </p:nvSpPr>
          <p:spPr bwMode="auto">
            <a:xfrm>
              <a:off x="3888" y="2678"/>
              <a:ext cx="812" cy="310"/>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a:endParaRPr lang="en-US" altLang="zh-HK">
                <a:solidFill>
                  <a:prstClr val="black"/>
                </a:solidFill>
                <a:latin typeface="Tw Cen MT"/>
              </a:endParaRPr>
            </a:p>
          </p:txBody>
        </p:sp>
        <p:pic>
          <p:nvPicPr>
            <p:cNvPr id="38937" name="Picture 16" descr="JoI 6-1-200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88" y="2291"/>
              <a:ext cx="823"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3" name="Group 59"/>
          <p:cNvGrpSpPr>
            <a:grpSpLocks/>
          </p:cNvGrpSpPr>
          <p:nvPr/>
        </p:nvGrpSpPr>
        <p:grpSpPr bwMode="auto">
          <a:xfrm>
            <a:off x="4013200" y="3040857"/>
            <a:ext cx="1854200" cy="1602581"/>
            <a:chOff x="4807" y="2428"/>
            <a:chExt cx="815" cy="1077"/>
          </a:xfrm>
        </p:grpSpPr>
        <p:sp>
          <p:nvSpPr>
            <p:cNvPr id="38934" name="Rectangle 53"/>
            <p:cNvSpPr>
              <a:spLocks noChangeArrowheads="1"/>
            </p:cNvSpPr>
            <p:nvPr/>
          </p:nvSpPr>
          <p:spPr bwMode="auto">
            <a:xfrm>
              <a:off x="4807" y="2838"/>
              <a:ext cx="81" cy="248"/>
            </a:xfrm>
            <a:prstGeom prst="rect">
              <a:avLst/>
            </a:prstGeom>
            <a:solidFill>
              <a:srgbClr val="375D9B"/>
            </a:solidFill>
            <a:ln>
              <a:noFill/>
            </a:ln>
            <a:effectLst>
              <a:prstShdw prst="shdw12">
                <a:schemeClr val="tx1">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en-US" altLang="zh-HK">
                <a:solidFill>
                  <a:prstClr val="black"/>
                </a:solidFill>
                <a:latin typeface="Tw Cen MT"/>
              </a:endParaRPr>
            </a:p>
          </p:txBody>
        </p:sp>
        <p:pic>
          <p:nvPicPr>
            <p:cNvPr id="38935" name="Picture 17" descr="scv030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07" y="2428"/>
              <a:ext cx="815"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9779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http://1.bp.blogspot.com/-nKntvhydEic/UUYEUiyqpKI/AAAAAAAABdQ/YMHkWDZnoEU/s1600/double-bl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1455265"/>
            <a:ext cx="4348162" cy="323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06375"/>
            <a:ext cx="9144000" cy="857250"/>
          </a:xfrm>
          <a:prstGeom prst="rect">
            <a:avLst/>
          </a:prstGeom>
        </p:spPr>
        <p:txBody>
          <a:bodyPr/>
          <a:lstStyle/>
          <a:p>
            <a:pPr marL="0" indent="0"/>
            <a:r>
              <a:rPr lang="zh-TW" altLang="en-US" sz="3600" dirty="0">
                <a:latin typeface="Calibri"/>
                <a:ea typeface="Heiti TC Light"/>
                <a:cs typeface="Calibri"/>
              </a:rPr>
              <a:t>一項雙盲研究</a:t>
            </a:r>
            <a:r>
              <a:rPr lang="en-US" altLang="zh-TW" sz="3600" dirty="0">
                <a:latin typeface="Calibri"/>
                <a:ea typeface="Heiti TC Light"/>
                <a:cs typeface="Calibri"/>
              </a:rPr>
              <a:t>…</a:t>
            </a:r>
            <a:br>
              <a:rPr lang="en-US" altLang="zh-TW" sz="3600" dirty="0">
                <a:latin typeface="Calibri"/>
                <a:ea typeface="Heiti TC Light"/>
                <a:cs typeface="Calibri"/>
              </a:rPr>
            </a:br>
            <a:r>
              <a:rPr lang="en-US" altLang="zh-TW" sz="3600" dirty="0">
                <a:latin typeface="Calibri"/>
                <a:ea typeface="Heiti TC Light"/>
                <a:cs typeface="Calibri"/>
              </a:rPr>
              <a:t>A Double-Blind Study…</a:t>
            </a:r>
            <a:r>
              <a:rPr lang="zh-HK" altLang="en-US" sz="3600" dirty="0">
                <a:latin typeface="Calibri"/>
                <a:ea typeface="Heiti TC Light"/>
                <a:cs typeface="Calibri"/>
              </a:rPr>
              <a:t/>
            </a:r>
            <a:br>
              <a:rPr lang="zh-HK" altLang="en-US" sz="3600" dirty="0">
                <a:latin typeface="Calibri"/>
                <a:ea typeface="Heiti TC Light"/>
                <a:cs typeface="Calibri"/>
              </a:rPr>
            </a:br>
            <a:endParaRPr lang="en-US" sz="3600" dirty="0">
              <a:latin typeface="Calibri"/>
              <a:ea typeface="Heiti TC Light"/>
              <a:cs typeface="Calibri"/>
            </a:endParaRPr>
          </a:p>
        </p:txBody>
      </p:sp>
    </p:spTree>
    <p:extLst>
      <p:ext uri="{BB962C8B-B14F-4D97-AF65-F5344CB8AC3E}">
        <p14:creationId xmlns:p14="http://schemas.microsoft.com/office/powerpoint/2010/main" val="3968921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矩形 1"/>
          <p:cNvSpPr>
            <a:spLocks noChangeArrowheads="1"/>
          </p:cNvSpPr>
          <p:nvPr/>
        </p:nvSpPr>
        <p:spPr bwMode="auto">
          <a:xfrm>
            <a:off x="0" y="4512470"/>
            <a:ext cx="5372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US" altLang="zh-HK" sz="1000" dirty="0">
                <a:solidFill>
                  <a:prstClr val="black"/>
                </a:solidFill>
                <a:latin typeface="Calibri"/>
                <a:ea typeface="Heiti TC Light"/>
                <a:cs typeface="Calibri"/>
              </a:rPr>
              <a:t>Klein G, </a:t>
            </a:r>
            <a:r>
              <a:rPr lang="en-US" altLang="zh-HK" sz="1000" dirty="0" err="1">
                <a:solidFill>
                  <a:prstClr val="black"/>
                </a:solidFill>
                <a:latin typeface="Calibri"/>
                <a:ea typeface="Heiti TC Light"/>
                <a:cs typeface="Calibri"/>
              </a:rPr>
              <a:t>Kullich</a:t>
            </a:r>
            <a:r>
              <a:rPr lang="en-US" altLang="zh-HK" sz="1000" dirty="0">
                <a:solidFill>
                  <a:prstClr val="black"/>
                </a:solidFill>
                <a:latin typeface="Calibri"/>
                <a:ea typeface="Heiti TC Light"/>
                <a:cs typeface="Calibri"/>
              </a:rPr>
              <a:t> W, </a:t>
            </a:r>
            <a:r>
              <a:rPr lang="en-US" altLang="zh-HK" sz="1000" dirty="0" err="1">
                <a:solidFill>
                  <a:prstClr val="black"/>
                </a:solidFill>
                <a:latin typeface="Calibri"/>
                <a:ea typeface="Heiti TC Light"/>
                <a:cs typeface="Calibri"/>
              </a:rPr>
              <a:t>Schnitker</a:t>
            </a:r>
            <a:r>
              <a:rPr lang="en-US" altLang="zh-HK" sz="1000" dirty="0">
                <a:solidFill>
                  <a:prstClr val="black"/>
                </a:solidFill>
                <a:latin typeface="Calibri"/>
                <a:ea typeface="Heiti TC Light"/>
                <a:cs typeface="Calibri"/>
              </a:rPr>
              <a:t> J, Schwann H. Efficacy and tolerance of an oral enzyme combination in painful osteoarthritis of the hip. A double-blind, </a:t>
            </a:r>
            <a:r>
              <a:rPr lang="en-US" altLang="zh-HK" sz="1000" dirty="0" err="1">
                <a:solidFill>
                  <a:prstClr val="black"/>
                </a:solidFill>
                <a:latin typeface="Calibri"/>
                <a:ea typeface="Heiti TC Light"/>
                <a:cs typeface="Calibri"/>
              </a:rPr>
              <a:t>randomised</a:t>
            </a:r>
            <a:r>
              <a:rPr lang="en-US" altLang="zh-HK" sz="1000" dirty="0">
                <a:solidFill>
                  <a:prstClr val="black"/>
                </a:solidFill>
                <a:latin typeface="Calibri"/>
                <a:ea typeface="Heiti TC Light"/>
                <a:cs typeface="Calibri"/>
              </a:rPr>
              <a:t> study comparing oral enzymes with non-steroidal anti-inflammatory drugs. </a:t>
            </a:r>
            <a:r>
              <a:rPr lang="en-US" altLang="zh-HK" sz="1000" dirty="0" err="1">
                <a:solidFill>
                  <a:prstClr val="black"/>
                </a:solidFill>
                <a:latin typeface="Calibri"/>
                <a:ea typeface="Heiti TC Light"/>
                <a:cs typeface="Calibri"/>
              </a:rPr>
              <a:t>Clin</a:t>
            </a:r>
            <a:r>
              <a:rPr lang="en-US" altLang="zh-HK" sz="1000" dirty="0">
                <a:solidFill>
                  <a:prstClr val="black"/>
                </a:solidFill>
                <a:latin typeface="Calibri"/>
                <a:ea typeface="Heiti TC Light"/>
                <a:cs typeface="Calibri"/>
              </a:rPr>
              <a:t> </a:t>
            </a:r>
            <a:r>
              <a:rPr lang="en-US" altLang="zh-HK" sz="1000" dirty="0" err="1">
                <a:solidFill>
                  <a:prstClr val="black"/>
                </a:solidFill>
                <a:latin typeface="Calibri"/>
                <a:ea typeface="Heiti TC Light"/>
                <a:cs typeface="Calibri"/>
              </a:rPr>
              <a:t>Exp</a:t>
            </a:r>
            <a:r>
              <a:rPr lang="en-US" altLang="zh-HK" sz="1000" dirty="0">
                <a:solidFill>
                  <a:prstClr val="black"/>
                </a:solidFill>
                <a:latin typeface="Calibri"/>
                <a:ea typeface="Heiti TC Light"/>
                <a:cs typeface="Calibri"/>
              </a:rPr>
              <a:t> </a:t>
            </a:r>
            <a:r>
              <a:rPr lang="en-US" altLang="zh-HK" sz="1000" dirty="0" err="1">
                <a:solidFill>
                  <a:prstClr val="black"/>
                </a:solidFill>
                <a:latin typeface="Calibri"/>
                <a:ea typeface="Heiti TC Light"/>
                <a:cs typeface="Calibri"/>
              </a:rPr>
              <a:t>Rheumatol</a:t>
            </a:r>
            <a:r>
              <a:rPr lang="en-US" altLang="zh-HK" sz="1000" dirty="0">
                <a:solidFill>
                  <a:prstClr val="black"/>
                </a:solidFill>
                <a:latin typeface="Calibri"/>
                <a:ea typeface="Heiti TC Light"/>
                <a:cs typeface="Calibri"/>
              </a:rPr>
              <a:t>. 2006 Jan-Feb;24(1):25-30.</a:t>
            </a:r>
            <a:endParaRPr lang="en-US" altLang="zh-TW" sz="1000" dirty="0">
              <a:solidFill>
                <a:prstClr val="black"/>
              </a:solidFill>
              <a:latin typeface="Calibri"/>
              <a:ea typeface="Heiti TC Light"/>
              <a:cs typeface="Calibri"/>
            </a:endParaRPr>
          </a:p>
        </p:txBody>
      </p:sp>
      <p:sp>
        <p:nvSpPr>
          <p:cNvPr id="40963" name="內容版面配置區 2"/>
          <p:cNvSpPr>
            <a:spLocks noGrp="1"/>
          </p:cNvSpPr>
          <p:nvPr>
            <p:ph idx="4294967295"/>
          </p:nvPr>
        </p:nvSpPr>
        <p:spPr>
          <a:xfrm>
            <a:off x="2654300" y="1295400"/>
            <a:ext cx="5830481" cy="2762250"/>
          </a:xfrm>
          <a:prstGeom prst="rect">
            <a:avLst/>
          </a:prstGeom>
        </p:spPr>
        <p:txBody>
          <a:bodyPr/>
          <a:lstStyle/>
          <a:p>
            <a:pPr algn="r"/>
            <a:r>
              <a:rPr lang="en-US" altLang="zh-TW" sz="2400" dirty="0" smtClean="0">
                <a:latin typeface="Calibri"/>
                <a:ea typeface="Heiti TC Light"/>
                <a:cs typeface="Calibri"/>
              </a:rPr>
              <a:t>90</a:t>
            </a:r>
            <a:r>
              <a:rPr lang="zh-TW" altLang="en-US" sz="2400" dirty="0" smtClean="0">
                <a:latin typeface="Calibri"/>
                <a:ea typeface="Heiti TC Light"/>
                <a:cs typeface="Calibri"/>
              </a:rPr>
              <a:t>骨關節炎疼痛患者</a:t>
            </a:r>
            <a:endParaRPr lang="en-US" altLang="zh-TW" sz="2400" dirty="0">
              <a:latin typeface="Calibri"/>
              <a:ea typeface="Heiti TC Light"/>
              <a:cs typeface="Calibri"/>
            </a:endParaRPr>
          </a:p>
          <a:p>
            <a:pPr algn="r"/>
            <a:r>
              <a:rPr lang="en-US" altLang="zh-TW" sz="2400" dirty="0" smtClean="0">
                <a:latin typeface="Calibri"/>
                <a:ea typeface="Heiti TC Light"/>
                <a:cs typeface="Calibri"/>
              </a:rPr>
              <a:t>	</a:t>
            </a:r>
            <a:r>
              <a:rPr lang="zh-TW" altLang="zh-HK" sz="2400" dirty="0" smtClean="0">
                <a:solidFill>
                  <a:srgbClr val="FF0000"/>
                </a:solidFill>
                <a:latin typeface="Calibri"/>
                <a:ea typeface="Heiti TC Light"/>
                <a:cs typeface="Calibri"/>
              </a:rPr>
              <a:t>菠蘿酵素</a:t>
            </a:r>
            <a:r>
              <a:rPr lang="zh-TW" altLang="en-US" sz="2400" dirty="0" smtClean="0">
                <a:solidFill>
                  <a:srgbClr val="FF0000"/>
                </a:solidFill>
                <a:latin typeface="Calibri"/>
                <a:ea typeface="Heiti TC Light"/>
                <a:cs typeface="Calibri"/>
              </a:rPr>
              <a:t>組 </a:t>
            </a:r>
            <a:r>
              <a:rPr lang="en-US" altLang="zh-TW" sz="2400" dirty="0" smtClean="0">
                <a:solidFill>
                  <a:srgbClr val="FF0000"/>
                </a:solidFill>
                <a:latin typeface="Calibri"/>
                <a:ea typeface="Heiti TC Light"/>
                <a:cs typeface="Calibri"/>
              </a:rPr>
              <a:t>(N=45)</a:t>
            </a:r>
          </a:p>
          <a:p>
            <a:pPr lvl="1" algn="r"/>
            <a:r>
              <a:rPr lang="zh-TW" altLang="en-US" sz="2400" dirty="0" smtClean="0">
                <a:latin typeface="Calibri"/>
                <a:ea typeface="Heiti TC Light"/>
                <a:cs typeface="Calibri"/>
              </a:rPr>
              <a:t>雙</a:t>
            </a:r>
            <a:r>
              <a:rPr lang="zh-TW" altLang="en-US" sz="2400" dirty="0">
                <a:latin typeface="Calibri"/>
                <a:ea typeface="Heiti TC Light"/>
                <a:cs typeface="Calibri"/>
              </a:rPr>
              <a:t>氯芬酸</a:t>
            </a:r>
            <a:r>
              <a:rPr lang="zh-TW" altLang="en-US" sz="2400" dirty="0" smtClean="0">
                <a:latin typeface="Calibri"/>
                <a:ea typeface="Heiti TC Light"/>
                <a:cs typeface="Calibri"/>
              </a:rPr>
              <a:t>組 </a:t>
            </a:r>
            <a:r>
              <a:rPr lang="en-US" altLang="zh-TW" sz="2400" dirty="0" smtClean="0">
                <a:latin typeface="Calibri"/>
                <a:ea typeface="Heiti TC Light"/>
                <a:cs typeface="Calibri"/>
              </a:rPr>
              <a:t>(N=45)</a:t>
            </a:r>
            <a:endParaRPr lang="en-US" altLang="zh-HK" sz="2400" dirty="0" smtClean="0">
              <a:latin typeface="Calibri"/>
              <a:ea typeface="Heiti TC Light"/>
              <a:cs typeface="Calibri"/>
            </a:endParaRPr>
          </a:p>
          <a:p>
            <a:pPr algn="r"/>
            <a:r>
              <a:rPr lang="en-US" altLang="zh-HK" sz="2400" dirty="0" smtClean="0">
                <a:latin typeface="Calibri"/>
                <a:ea typeface="Heiti TC Light"/>
                <a:cs typeface="Calibri"/>
              </a:rPr>
              <a:t>90 patients with painful osteoarthritis</a:t>
            </a:r>
          </a:p>
          <a:p>
            <a:pPr lvl="1" algn="r">
              <a:lnSpc>
                <a:spcPct val="80000"/>
              </a:lnSpc>
            </a:pPr>
            <a:r>
              <a:rPr lang="en-US" altLang="zh-HK" sz="2400" dirty="0" smtClean="0">
                <a:solidFill>
                  <a:srgbClr val="FF0000"/>
                </a:solidFill>
                <a:latin typeface="Calibri"/>
                <a:ea typeface="Heiti TC Light"/>
                <a:cs typeface="Calibri"/>
              </a:rPr>
              <a:t>Bromelain Enzymes group (N=45)</a:t>
            </a:r>
          </a:p>
          <a:p>
            <a:pPr lvl="1" algn="r">
              <a:lnSpc>
                <a:spcPct val="80000"/>
              </a:lnSpc>
            </a:pPr>
            <a:r>
              <a:rPr lang="en-US" altLang="zh-HK" sz="2400" dirty="0" smtClean="0">
                <a:latin typeface="Calibri"/>
                <a:ea typeface="Heiti TC Light"/>
                <a:cs typeface="Calibri"/>
              </a:rPr>
              <a:t>diclofenac group (N=45)</a:t>
            </a:r>
          </a:p>
          <a:p>
            <a:pPr lvl="1" algn="r"/>
            <a:endParaRPr lang="en-US" altLang="zh-HK" sz="2400" dirty="0" smtClean="0">
              <a:latin typeface="Calibri"/>
              <a:ea typeface="Heiti TC Light"/>
              <a:cs typeface="Calibri"/>
            </a:endParaRPr>
          </a:p>
          <a:p>
            <a:pPr algn="r"/>
            <a:endParaRPr lang="zh-HK" altLang="en-US" sz="2400" dirty="0" smtClean="0">
              <a:latin typeface="Calibri"/>
              <a:ea typeface="Heiti TC Light"/>
              <a:cs typeface="Calibri"/>
            </a:endParaRPr>
          </a:p>
        </p:txBody>
      </p:sp>
      <p:pic>
        <p:nvPicPr>
          <p:cNvPr id="5122" name="Picture 2" descr="http://www.limbrel.com/images/osteoarthritis-inflam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403"/>
            <a:ext cx="3173911" cy="293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44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409825" y="2974837"/>
            <a:ext cx="6734175" cy="16286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a:lnSpc>
                <a:spcPct val="93000"/>
              </a:lnSpc>
              <a:buClr>
                <a:srgbClr val="000000"/>
              </a:buClr>
              <a:buSzPct val="100000"/>
              <a:buFont typeface="Times New Roman" panose="02020603050405020304" pitchFamily="18" charset="0"/>
              <a:buNone/>
            </a:pPr>
            <a:r>
              <a:rPr lang="en-US" altLang="zh-HK" sz="2000" b="1" dirty="0">
                <a:solidFill>
                  <a:prstClr val="black"/>
                </a:solidFill>
                <a:latin typeface="Calibri"/>
                <a:ea typeface="Heiti TC Light"/>
                <a:cs typeface="Calibri"/>
              </a:rPr>
              <a:t>Digestion:</a:t>
            </a:r>
            <a:r>
              <a:rPr lang="en-US" altLang="zh-HK" sz="2000" dirty="0">
                <a:solidFill>
                  <a:prstClr val="black"/>
                </a:solidFill>
                <a:latin typeface="Calibri"/>
                <a:ea typeface="Heiti TC Light"/>
                <a:cs typeface="Calibri"/>
              </a:rPr>
              <a:t> break down the food we eat into a substance suitable for absorption and assimilation into the body. </a:t>
            </a:r>
          </a:p>
          <a:p>
            <a:pPr defTabSz="457200">
              <a:lnSpc>
                <a:spcPct val="33000"/>
              </a:lnSpc>
              <a:buClr>
                <a:srgbClr val="000000"/>
              </a:buClr>
              <a:buSzPct val="100000"/>
              <a:buFont typeface="Times New Roman" panose="02020603050405020304" pitchFamily="18" charset="0"/>
              <a:buNone/>
            </a:pPr>
            <a:endParaRPr lang="en-US" altLang="zh-HK" sz="2000" dirty="0">
              <a:solidFill>
                <a:prstClr val="black"/>
              </a:solidFill>
              <a:latin typeface="Calibri"/>
              <a:ea typeface="Heiti TC Light"/>
              <a:cs typeface="Calibri"/>
            </a:endParaRPr>
          </a:p>
          <a:p>
            <a:pPr defTabSz="457200">
              <a:lnSpc>
                <a:spcPct val="93000"/>
              </a:lnSpc>
              <a:buClr>
                <a:srgbClr val="000000"/>
              </a:buClr>
              <a:buSzPct val="100000"/>
              <a:buFont typeface="Times New Roman" panose="02020603050405020304" pitchFamily="18" charset="0"/>
              <a:buNone/>
            </a:pPr>
            <a:r>
              <a:rPr lang="en-US" altLang="zh-HK" sz="2000" b="1" dirty="0">
                <a:solidFill>
                  <a:prstClr val="black"/>
                </a:solidFill>
                <a:latin typeface="Calibri"/>
                <a:ea typeface="Heiti TC Light"/>
                <a:cs typeface="Calibri"/>
              </a:rPr>
              <a:t>Two Major Types of Digestion:</a:t>
            </a:r>
            <a:r>
              <a:rPr lang="en-US" altLang="zh-HK" sz="2000" dirty="0">
                <a:solidFill>
                  <a:prstClr val="black"/>
                </a:solidFill>
                <a:latin typeface="Calibri"/>
                <a:ea typeface="Heiti TC Light"/>
                <a:cs typeface="Calibri"/>
              </a:rPr>
              <a:t> </a:t>
            </a:r>
          </a:p>
          <a:p>
            <a:pPr defTabSz="457200">
              <a:lnSpc>
                <a:spcPct val="93000"/>
              </a:lnSpc>
              <a:buClr>
                <a:srgbClr val="000000"/>
              </a:buClr>
              <a:buSzPct val="100000"/>
              <a:buFont typeface="Times New Roman" panose="02020603050405020304" pitchFamily="18" charset="0"/>
              <a:buNone/>
            </a:pPr>
            <a:r>
              <a:rPr lang="en-US" altLang="zh-HK" sz="2000" dirty="0">
                <a:solidFill>
                  <a:prstClr val="black"/>
                </a:solidFill>
                <a:latin typeface="Calibri"/>
                <a:ea typeface="Heiti TC Light"/>
                <a:cs typeface="Calibri"/>
              </a:rPr>
              <a:t>1. Mechanical – chewing food, churning of the stomach </a:t>
            </a:r>
          </a:p>
          <a:p>
            <a:pPr defTabSz="457200">
              <a:lnSpc>
                <a:spcPct val="93000"/>
              </a:lnSpc>
              <a:buClr>
                <a:srgbClr val="000000"/>
              </a:buClr>
              <a:buSzPct val="100000"/>
              <a:buFont typeface="Times New Roman" panose="02020603050405020304" pitchFamily="18" charset="0"/>
              <a:buNone/>
            </a:pPr>
            <a:r>
              <a:rPr lang="en-US" altLang="zh-HK" sz="2000" dirty="0">
                <a:solidFill>
                  <a:prstClr val="black"/>
                </a:solidFill>
                <a:latin typeface="Calibri"/>
                <a:ea typeface="Heiti TC Light"/>
                <a:cs typeface="Calibri"/>
              </a:rPr>
              <a:t>2. Chemical – </a:t>
            </a:r>
            <a:r>
              <a:rPr lang="en-US" altLang="zh-HK" sz="2000" dirty="0">
                <a:solidFill>
                  <a:srgbClr val="FF0000"/>
                </a:solidFill>
                <a:latin typeface="Calibri"/>
                <a:ea typeface="Heiti TC Light"/>
                <a:cs typeface="Calibri"/>
              </a:rPr>
              <a:t>digestive enzymes</a:t>
            </a:r>
            <a:r>
              <a:rPr lang="en-US" altLang="zh-HK" sz="2000" dirty="0">
                <a:solidFill>
                  <a:prstClr val="black"/>
                </a:solidFill>
                <a:latin typeface="Calibri"/>
                <a:ea typeface="Heiti TC Light"/>
                <a:cs typeface="Calibri"/>
              </a:rPr>
              <a:t>, bile</a:t>
            </a:r>
          </a:p>
        </p:txBody>
      </p:sp>
      <p:pic>
        <p:nvPicPr>
          <p:cNvPr id="51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7559"/>
            <a:ext cx="2345139" cy="22205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09825" y="892970"/>
            <a:ext cx="6534150" cy="2123658"/>
          </a:xfrm>
          <a:prstGeom prst="rect">
            <a:avLst/>
          </a:prstGeom>
        </p:spPr>
        <p:txBody>
          <a:bodyPr wrap="square">
            <a:spAutoFit/>
          </a:bodyPr>
          <a:lstStyle/>
          <a:p>
            <a:pPr defTabSz="457200"/>
            <a:r>
              <a:rPr lang="zh-TW" altLang="en-US" sz="2200" dirty="0">
                <a:solidFill>
                  <a:prstClr val="black"/>
                </a:solidFill>
                <a:latin typeface="Calibri"/>
                <a:ea typeface="Heiti TC Light"/>
                <a:cs typeface="Calibri"/>
              </a:rPr>
              <a:t>消化：分解我們所吃的食物並轉化為適合人體吸收和同化的物質。 </a:t>
            </a:r>
            <a:endParaRPr lang="en-US" altLang="zh-TW" sz="2200" dirty="0" smtClean="0">
              <a:solidFill>
                <a:prstClr val="black"/>
              </a:solidFill>
              <a:latin typeface="Calibri"/>
              <a:ea typeface="Heiti TC Light"/>
              <a:cs typeface="Calibri"/>
            </a:endParaRPr>
          </a:p>
          <a:p>
            <a:pPr defTabSz="457200"/>
            <a:endParaRPr lang="en-US" altLang="zh-TW" sz="2200" dirty="0">
              <a:solidFill>
                <a:prstClr val="black"/>
              </a:solidFill>
              <a:latin typeface="Calibri"/>
              <a:ea typeface="Heiti TC Light"/>
              <a:cs typeface="Calibri"/>
            </a:endParaRPr>
          </a:p>
          <a:p>
            <a:pPr defTabSz="457200"/>
            <a:r>
              <a:rPr lang="zh-TW" altLang="en-US" sz="2200" b="1" dirty="0" smtClean="0">
                <a:solidFill>
                  <a:prstClr val="black"/>
                </a:solidFill>
                <a:latin typeface="Calibri"/>
                <a:ea typeface="Heiti TC Light"/>
                <a:cs typeface="Calibri"/>
              </a:rPr>
              <a:t>消</a:t>
            </a:r>
            <a:r>
              <a:rPr lang="zh-TW" altLang="en-US" sz="2200" b="1" dirty="0">
                <a:solidFill>
                  <a:prstClr val="black"/>
                </a:solidFill>
                <a:latin typeface="Calibri"/>
                <a:ea typeface="Heiti TC Light"/>
                <a:cs typeface="Calibri"/>
              </a:rPr>
              <a:t>化兩大類： </a:t>
            </a:r>
            <a:endParaRPr lang="en-US" altLang="zh-TW" sz="2200" b="1" dirty="0" smtClean="0">
              <a:solidFill>
                <a:prstClr val="black"/>
              </a:solidFill>
              <a:latin typeface="Calibri"/>
              <a:ea typeface="Heiti TC Light"/>
              <a:cs typeface="Calibri"/>
            </a:endParaRPr>
          </a:p>
          <a:p>
            <a:pPr marL="342900" indent="-342900" defTabSz="457200">
              <a:buFontTx/>
              <a:buAutoNum type="arabicPeriod"/>
            </a:pPr>
            <a:r>
              <a:rPr lang="zh-TW" altLang="en-US" sz="2200" dirty="0" smtClean="0">
                <a:solidFill>
                  <a:prstClr val="black"/>
                </a:solidFill>
                <a:latin typeface="Calibri"/>
                <a:ea typeface="Heiti TC Light"/>
                <a:cs typeface="Calibri"/>
              </a:rPr>
              <a:t>機</a:t>
            </a:r>
            <a:r>
              <a:rPr lang="zh-TW" altLang="en-US" sz="2200" dirty="0">
                <a:solidFill>
                  <a:prstClr val="black"/>
                </a:solidFill>
                <a:latin typeface="Calibri"/>
                <a:ea typeface="Heiti TC Light"/>
                <a:cs typeface="Calibri"/>
              </a:rPr>
              <a:t>械 </a:t>
            </a:r>
            <a:r>
              <a:rPr lang="en-US" altLang="zh-TW" sz="2200" dirty="0">
                <a:solidFill>
                  <a:prstClr val="black"/>
                </a:solidFill>
                <a:latin typeface="Calibri"/>
                <a:ea typeface="Heiti TC Light"/>
                <a:cs typeface="Calibri"/>
              </a:rPr>
              <a:t>- </a:t>
            </a:r>
            <a:r>
              <a:rPr lang="zh-TW" altLang="en-US" sz="2200" dirty="0">
                <a:solidFill>
                  <a:prstClr val="black"/>
                </a:solidFill>
                <a:latin typeface="Calibri"/>
                <a:ea typeface="Heiti TC Light"/>
                <a:cs typeface="Calibri"/>
              </a:rPr>
              <a:t>咀嚼食物，胃的蠕動 </a:t>
            </a:r>
            <a:endParaRPr lang="en-US" altLang="zh-TW" sz="2200" dirty="0" smtClean="0">
              <a:solidFill>
                <a:prstClr val="black"/>
              </a:solidFill>
              <a:latin typeface="Calibri"/>
              <a:ea typeface="Heiti TC Light"/>
              <a:cs typeface="Calibri"/>
            </a:endParaRPr>
          </a:p>
          <a:p>
            <a:pPr marL="342900" indent="-342900" defTabSz="457200">
              <a:buFontTx/>
              <a:buAutoNum type="arabicPeriod"/>
            </a:pPr>
            <a:r>
              <a:rPr lang="zh-TW" altLang="en-US" sz="2200" dirty="0" smtClean="0">
                <a:solidFill>
                  <a:prstClr val="black"/>
                </a:solidFill>
                <a:latin typeface="Calibri"/>
                <a:ea typeface="Heiti TC Light"/>
                <a:cs typeface="Calibri"/>
              </a:rPr>
              <a:t>化</a:t>
            </a:r>
            <a:r>
              <a:rPr lang="zh-TW" altLang="en-US" sz="2200" dirty="0">
                <a:solidFill>
                  <a:prstClr val="black"/>
                </a:solidFill>
                <a:latin typeface="Calibri"/>
                <a:ea typeface="Heiti TC Light"/>
                <a:cs typeface="Calibri"/>
              </a:rPr>
              <a:t>學 </a:t>
            </a:r>
            <a:r>
              <a:rPr lang="en-US" altLang="zh-TW" sz="2200" dirty="0">
                <a:solidFill>
                  <a:prstClr val="black"/>
                </a:solidFill>
                <a:latin typeface="Calibri"/>
                <a:ea typeface="Heiti TC Light"/>
                <a:cs typeface="Calibri"/>
              </a:rPr>
              <a:t>- </a:t>
            </a:r>
            <a:r>
              <a:rPr lang="zh-TW" altLang="en-US" sz="2200" b="1" dirty="0">
                <a:solidFill>
                  <a:srgbClr val="FF0000"/>
                </a:solidFill>
                <a:latin typeface="Calibri"/>
                <a:ea typeface="Heiti TC Light"/>
                <a:cs typeface="Calibri"/>
              </a:rPr>
              <a:t>消化酵素</a:t>
            </a:r>
            <a:r>
              <a:rPr lang="zh-TW" altLang="en-US" sz="2200" dirty="0">
                <a:solidFill>
                  <a:prstClr val="black"/>
                </a:solidFill>
                <a:latin typeface="Calibri"/>
                <a:ea typeface="Heiti TC Light"/>
                <a:cs typeface="Calibri"/>
              </a:rPr>
              <a:t>，膽汁</a:t>
            </a:r>
            <a:endParaRPr lang="en-US" sz="2200" dirty="0">
              <a:solidFill>
                <a:prstClr val="black"/>
              </a:solidFill>
              <a:latin typeface="Calibri"/>
              <a:ea typeface="Heiti TC Light"/>
              <a:cs typeface="Calibri"/>
            </a:endParaRPr>
          </a:p>
        </p:txBody>
      </p:sp>
      <p:sp>
        <p:nvSpPr>
          <p:cNvPr id="3" name="Rectangle 2"/>
          <p:cNvSpPr/>
          <p:nvPr/>
        </p:nvSpPr>
        <p:spPr>
          <a:xfrm>
            <a:off x="1" y="215384"/>
            <a:ext cx="9143999" cy="646331"/>
          </a:xfrm>
          <a:prstGeom prst="rect">
            <a:avLst/>
          </a:prstGeom>
        </p:spPr>
        <p:txBody>
          <a:bodyPr wrap="square">
            <a:spAutoFit/>
          </a:bodyPr>
          <a:lstStyle/>
          <a:p>
            <a:pPr algn="ctr" defTabSz="457200"/>
            <a:r>
              <a:rPr lang="zh-TW" altLang="en-US" sz="3600" dirty="0">
                <a:solidFill>
                  <a:prstClr val="black"/>
                </a:solidFill>
                <a:latin typeface="Calibri"/>
                <a:ea typeface="Heiti TC Light"/>
                <a:cs typeface="Calibri"/>
              </a:rPr>
              <a:t>消</a:t>
            </a:r>
            <a:r>
              <a:rPr lang="zh-TW" altLang="en-US" sz="3600" dirty="0" smtClean="0">
                <a:solidFill>
                  <a:prstClr val="black"/>
                </a:solidFill>
                <a:latin typeface="Calibri"/>
                <a:ea typeface="Heiti TC Light"/>
                <a:cs typeface="Calibri"/>
              </a:rPr>
              <a:t>化 </a:t>
            </a:r>
            <a:r>
              <a:rPr lang="en-US" sz="3600" dirty="0" smtClean="0">
                <a:solidFill>
                  <a:prstClr val="black"/>
                </a:solidFill>
                <a:latin typeface="Calibri"/>
                <a:ea typeface="Heiti TC Light"/>
                <a:cs typeface="Calibri"/>
              </a:rPr>
              <a:t>Digestion</a:t>
            </a:r>
            <a:endParaRPr lang="en-US" sz="3600" dirty="0">
              <a:solidFill>
                <a:prstClr val="black"/>
              </a:solidFill>
              <a:latin typeface="Calibri"/>
              <a:ea typeface="Heiti TC Light"/>
              <a:cs typeface="Calibri"/>
            </a:endParaRPr>
          </a:p>
        </p:txBody>
      </p:sp>
    </p:spTree>
    <p:extLst>
      <p:ext uri="{BB962C8B-B14F-4D97-AF65-F5344CB8AC3E}">
        <p14:creationId xmlns:p14="http://schemas.microsoft.com/office/powerpoint/2010/main" val="4034843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內容版面配置區 2"/>
          <p:cNvSpPr>
            <a:spLocks noGrp="1"/>
          </p:cNvSpPr>
          <p:nvPr>
            <p:ph idx="4294967295"/>
          </p:nvPr>
        </p:nvSpPr>
        <p:spPr>
          <a:xfrm>
            <a:off x="2124445" y="556806"/>
            <a:ext cx="5041900" cy="2266950"/>
          </a:xfrm>
          <a:prstGeom prst="rect">
            <a:avLst/>
          </a:prstGeom>
        </p:spPr>
        <p:txBody>
          <a:bodyPr/>
          <a:lstStyle/>
          <a:p>
            <a:pPr>
              <a:lnSpc>
                <a:spcPts val="3120"/>
              </a:lnSpc>
            </a:pPr>
            <a:r>
              <a:rPr lang="en-US" altLang="zh-TW" sz="2400" dirty="0" smtClean="0">
                <a:latin typeface="Calibri"/>
                <a:ea typeface="Heiti TC Light"/>
                <a:cs typeface="Calibri"/>
              </a:rPr>
              <a:t>6</a:t>
            </a:r>
            <a:r>
              <a:rPr lang="zh-TW" altLang="en-US" sz="2400" dirty="0" smtClean="0">
                <a:latin typeface="Calibri"/>
                <a:ea typeface="Heiti TC Light"/>
                <a:cs typeface="Calibri"/>
              </a:rPr>
              <a:t>週觀察期</a:t>
            </a:r>
          </a:p>
          <a:p>
            <a:pPr>
              <a:lnSpc>
                <a:spcPts val="3120"/>
              </a:lnSpc>
            </a:pPr>
            <a:r>
              <a:rPr lang="zh-TW" altLang="en-US" sz="2400" dirty="0" smtClean="0">
                <a:solidFill>
                  <a:srgbClr val="FF0000"/>
                </a:solidFill>
                <a:latin typeface="Calibri"/>
                <a:ea typeface="Heiti TC Light"/>
                <a:cs typeface="Calibri"/>
              </a:rPr>
              <a:t>疼痛，關節僵硬和關節功能</a:t>
            </a:r>
            <a:endParaRPr lang="en-US" altLang="zh-TW" sz="2400" dirty="0" smtClean="0">
              <a:solidFill>
                <a:srgbClr val="FF0000"/>
              </a:solidFill>
              <a:latin typeface="Calibri"/>
              <a:ea typeface="Heiti TC Light"/>
              <a:cs typeface="Calibri"/>
            </a:endParaRPr>
          </a:p>
          <a:p>
            <a:pPr>
              <a:lnSpc>
                <a:spcPts val="1000"/>
              </a:lnSpc>
            </a:pPr>
            <a:endParaRPr lang="en-US" altLang="zh-TW" sz="2400" dirty="0" smtClean="0">
              <a:solidFill>
                <a:srgbClr val="0070C0"/>
              </a:solidFill>
              <a:latin typeface="Calibri"/>
              <a:ea typeface="Heiti TC Light"/>
              <a:cs typeface="Calibri"/>
            </a:endParaRPr>
          </a:p>
          <a:p>
            <a:pPr>
              <a:lnSpc>
                <a:spcPts val="3120"/>
              </a:lnSpc>
            </a:pPr>
            <a:r>
              <a:rPr lang="en-US" altLang="zh-HK" sz="2400" dirty="0" smtClean="0">
                <a:latin typeface="Calibri"/>
                <a:ea typeface="Heiti TC Light"/>
                <a:cs typeface="Calibri"/>
              </a:rPr>
              <a:t>6 weeks observation period </a:t>
            </a:r>
            <a:endParaRPr lang="en-US" altLang="zh-HK" sz="2400" dirty="0">
              <a:latin typeface="Calibri"/>
              <a:ea typeface="Heiti TC Light"/>
              <a:cs typeface="Calibri"/>
            </a:endParaRPr>
          </a:p>
          <a:p>
            <a:pPr>
              <a:lnSpc>
                <a:spcPts val="2420"/>
              </a:lnSpc>
            </a:pPr>
            <a:r>
              <a:rPr lang="en-US" altLang="zh-HK" sz="2400" dirty="0" smtClean="0">
                <a:solidFill>
                  <a:srgbClr val="FF0000"/>
                </a:solidFill>
                <a:latin typeface="Calibri"/>
                <a:ea typeface="Heiti TC Light"/>
                <a:cs typeface="Calibri"/>
              </a:rPr>
              <a:t>Pain, Joint stiffness and Function</a:t>
            </a:r>
            <a:endParaRPr lang="zh-TW" altLang="en-US" sz="2400" dirty="0" smtClean="0">
              <a:solidFill>
                <a:srgbClr val="FF0000"/>
              </a:solidFill>
              <a:latin typeface="Calibri"/>
              <a:ea typeface="Heiti TC Light"/>
              <a:cs typeface="Calibri"/>
            </a:endParaRPr>
          </a:p>
          <a:p>
            <a:pPr>
              <a:lnSpc>
                <a:spcPts val="3120"/>
              </a:lnSpc>
            </a:pPr>
            <a:endParaRPr lang="zh-HK" altLang="en-US" sz="2400" dirty="0" smtClean="0">
              <a:latin typeface="Calibri"/>
              <a:ea typeface="Heiti TC Light"/>
              <a:cs typeface="Calibri"/>
            </a:endParaRPr>
          </a:p>
          <a:p>
            <a:pPr>
              <a:lnSpc>
                <a:spcPts val="3120"/>
              </a:lnSpc>
            </a:pPr>
            <a:endParaRPr lang="zh-HK" altLang="en-US" sz="2400" dirty="0" smtClean="0">
              <a:latin typeface="Calibri"/>
              <a:ea typeface="Heiti TC Light"/>
              <a:cs typeface="Calibri"/>
            </a:endParaRPr>
          </a:p>
        </p:txBody>
      </p:sp>
      <p:pic>
        <p:nvPicPr>
          <p:cNvPr id="1026" name="Picture 2" descr="http://www.thebestmedicalchoice.com/uploads/media/default/0001/01/7c5867c9f1f40546e178cede6720801bfeec730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842" y="2755852"/>
            <a:ext cx="5675059" cy="170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00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153" y="2354941"/>
            <a:ext cx="6984776" cy="1200328"/>
          </a:xfrm>
          <a:prstGeom prst="rect">
            <a:avLst/>
          </a:prstGeom>
        </p:spPr>
        <p:txBody>
          <a:bodyPr wrap="square">
            <a:spAutoFit/>
          </a:bodyPr>
          <a:lstStyle/>
          <a:p>
            <a:pPr defTabSz="457200"/>
            <a:r>
              <a:rPr lang="en-US" altLang="zh-HK" sz="2400" dirty="0">
                <a:solidFill>
                  <a:srgbClr val="FF0000"/>
                </a:solidFill>
                <a:latin typeface="Calibri"/>
                <a:ea typeface="Heiti TC Light"/>
                <a:cs typeface="Calibri"/>
              </a:rPr>
              <a:t>Results</a:t>
            </a:r>
            <a:r>
              <a:rPr lang="en-US" altLang="zh-HK" sz="2400" dirty="0">
                <a:solidFill>
                  <a:prstClr val="black"/>
                </a:solidFill>
                <a:latin typeface="Calibri"/>
                <a:ea typeface="Heiti TC Light"/>
                <a:cs typeface="Calibri"/>
              </a:rPr>
              <a:t>: B</a:t>
            </a:r>
            <a:r>
              <a:rPr lang="en-US" altLang="zh-HK" sz="2400" dirty="0" smtClean="0">
                <a:solidFill>
                  <a:prstClr val="black"/>
                </a:solidFill>
                <a:latin typeface="Calibri"/>
                <a:ea typeface="Heiti TC Light"/>
                <a:cs typeface="Calibri"/>
              </a:rPr>
              <a:t>romelain </a:t>
            </a:r>
            <a:r>
              <a:rPr lang="en-US" altLang="zh-HK" sz="2400" dirty="0">
                <a:solidFill>
                  <a:prstClr val="black"/>
                </a:solidFill>
                <a:latin typeface="Calibri"/>
                <a:ea typeface="Heiti TC Light"/>
                <a:cs typeface="Calibri"/>
              </a:rPr>
              <a:t>was as effective as diclofenac </a:t>
            </a:r>
            <a:r>
              <a:rPr lang="en-US" altLang="zh-HK" sz="2400" dirty="0" smtClean="0">
                <a:solidFill>
                  <a:prstClr val="black"/>
                </a:solidFill>
                <a:latin typeface="Calibri"/>
                <a:ea typeface="Heiti TC Light"/>
                <a:cs typeface="Calibri"/>
              </a:rPr>
              <a:t>in </a:t>
            </a:r>
            <a:r>
              <a:rPr lang="en-US" altLang="zh-HK" sz="2400" dirty="0">
                <a:solidFill>
                  <a:prstClr val="black"/>
                </a:solidFill>
                <a:latin typeface="Calibri"/>
                <a:ea typeface="Heiti TC Light"/>
                <a:cs typeface="Calibri"/>
              </a:rPr>
              <a:t>standard scales of pain, stiffness and </a:t>
            </a:r>
            <a:r>
              <a:rPr lang="en-US" altLang="zh-HK" sz="2400" dirty="0" smtClean="0">
                <a:solidFill>
                  <a:prstClr val="black"/>
                </a:solidFill>
                <a:latin typeface="Calibri"/>
                <a:ea typeface="Heiti TC Light"/>
                <a:cs typeface="Calibri"/>
              </a:rPr>
              <a:t>physical </a:t>
            </a:r>
            <a:r>
              <a:rPr lang="en-US" altLang="zh-HK" sz="2400" dirty="0">
                <a:solidFill>
                  <a:prstClr val="black"/>
                </a:solidFill>
                <a:latin typeface="Calibri"/>
                <a:ea typeface="Heiti TC Light"/>
                <a:cs typeface="Calibri"/>
              </a:rPr>
              <a:t>function, and better tolerated </a:t>
            </a:r>
            <a:r>
              <a:rPr lang="en-US" altLang="zh-HK" sz="2400" dirty="0" smtClean="0">
                <a:solidFill>
                  <a:prstClr val="black"/>
                </a:solidFill>
                <a:latin typeface="Calibri"/>
                <a:ea typeface="Heiti TC Light"/>
                <a:cs typeface="Calibri"/>
              </a:rPr>
              <a:t>than </a:t>
            </a:r>
            <a:r>
              <a:rPr lang="en-US" altLang="zh-HK" sz="2400" dirty="0">
                <a:solidFill>
                  <a:prstClr val="black"/>
                </a:solidFill>
                <a:latin typeface="Calibri"/>
                <a:ea typeface="Heiti TC Light"/>
                <a:cs typeface="Calibri"/>
              </a:rPr>
              <a:t>the drug </a:t>
            </a:r>
            <a:r>
              <a:rPr lang="en-US" altLang="zh-HK" sz="2400" dirty="0" smtClean="0">
                <a:solidFill>
                  <a:prstClr val="black"/>
                </a:solidFill>
                <a:latin typeface="Calibri"/>
                <a:ea typeface="Heiti TC Light"/>
                <a:cs typeface="Calibri"/>
              </a:rPr>
              <a:t>comparator.</a:t>
            </a:r>
            <a:endParaRPr lang="en-US" altLang="zh-HK" sz="2400" dirty="0">
              <a:solidFill>
                <a:prstClr val="black"/>
              </a:solidFill>
              <a:latin typeface="Calibri"/>
              <a:ea typeface="Heiti TC Light"/>
              <a:cs typeface="Calibri"/>
            </a:endParaRPr>
          </a:p>
        </p:txBody>
      </p:sp>
      <p:sp>
        <p:nvSpPr>
          <p:cNvPr id="3" name="Rectangle 2"/>
          <p:cNvSpPr/>
          <p:nvPr/>
        </p:nvSpPr>
        <p:spPr>
          <a:xfrm>
            <a:off x="1095153" y="1003583"/>
            <a:ext cx="7262786" cy="1052596"/>
          </a:xfrm>
          <a:prstGeom prst="rect">
            <a:avLst/>
          </a:prstGeom>
        </p:spPr>
        <p:txBody>
          <a:bodyPr wrap="square">
            <a:spAutoFit/>
          </a:bodyPr>
          <a:lstStyle/>
          <a:p>
            <a:pPr defTabSz="457200">
              <a:lnSpc>
                <a:spcPct val="120000"/>
              </a:lnSpc>
            </a:pPr>
            <a:r>
              <a:rPr lang="zh-TW" altLang="en-US" sz="2600" dirty="0" smtClean="0">
                <a:solidFill>
                  <a:srgbClr val="FF0000"/>
                </a:solidFill>
                <a:latin typeface="Calibri"/>
                <a:ea typeface="Heiti TC Light"/>
                <a:cs typeface="Calibri"/>
              </a:rPr>
              <a:t>結果</a:t>
            </a:r>
            <a:r>
              <a:rPr lang="zh-TW" altLang="en-US" sz="2600" dirty="0" smtClean="0">
                <a:solidFill>
                  <a:prstClr val="black"/>
                </a:solidFill>
                <a:latin typeface="Calibri"/>
                <a:ea typeface="Heiti TC Light"/>
                <a:cs typeface="Calibri"/>
              </a:rPr>
              <a:t>：</a:t>
            </a:r>
            <a:r>
              <a:rPr lang="zh-TW" altLang="zh-HK" sz="2600" dirty="0" smtClean="0">
                <a:solidFill>
                  <a:prstClr val="black"/>
                </a:solidFill>
                <a:latin typeface="Calibri"/>
                <a:ea typeface="Heiti TC Light"/>
                <a:cs typeface="Calibri"/>
              </a:rPr>
              <a:t>菠蘿酵素</a:t>
            </a:r>
            <a:r>
              <a:rPr lang="zh-TW" altLang="en-US" sz="2600" dirty="0" smtClean="0">
                <a:solidFill>
                  <a:prstClr val="black"/>
                </a:solidFill>
                <a:latin typeface="Calibri"/>
                <a:ea typeface="Heiti TC Light"/>
                <a:cs typeface="Calibri"/>
              </a:rPr>
              <a:t>和雙氯芬酸一樣有效減少疼痛，僵硬和關節功能，卻比雙氯芬酸有更好的耐受性</a:t>
            </a:r>
            <a:endParaRPr lang="en-US" altLang="zh-TW" sz="2600" dirty="0">
              <a:solidFill>
                <a:prstClr val="black"/>
              </a:solidFill>
              <a:latin typeface="Calibri"/>
              <a:ea typeface="Heiti TC Light"/>
              <a:cs typeface="Calibri"/>
            </a:endParaRPr>
          </a:p>
        </p:txBody>
      </p:sp>
    </p:spTree>
    <p:extLst>
      <p:ext uri="{BB962C8B-B14F-4D97-AF65-F5344CB8AC3E}">
        <p14:creationId xmlns:p14="http://schemas.microsoft.com/office/powerpoint/2010/main" val="3239504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a:prstGeom prst="rect">
            <a:avLst/>
          </a:prstGeom>
        </p:spPr>
        <p:txBody>
          <a:bodyPr/>
          <a:lstStyle/>
          <a:p>
            <a:r>
              <a:rPr lang="zh-TW" altLang="en-US" sz="3600" dirty="0">
                <a:latin typeface="Calibri"/>
                <a:ea typeface="Heiti TC Light"/>
                <a:cs typeface="Calibri"/>
              </a:rPr>
              <a:t>鼻竇炎 </a:t>
            </a:r>
            <a:r>
              <a:rPr lang="en-US" altLang="zh-HK" sz="3600" dirty="0">
                <a:latin typeface="Calibri"/>
                <a:ea typeface="Heiti TC Light"/>
                <a:cs typeface="Calibri"/>
              </a:rPr>
              <a:t>Sinusitis</a:t>
            </a:r>
            <a:br>
              <a:rPr lang="en-US" altLang="zh-HK" sz="3600" dirty="0">
                <a:latin typeface="Calibri"/>
                <a:ea typeface="Heiti TC Light"/>
                <a:cs typeface="Calibri"/>
              </a:rPr>
            </a:br>
            <a:endParaRPr lang="en-US" sz="3600" dirty="0">
              <a:latin typeface="Calibri"/>
              <a:ea typeface="Heiti TC Light"/>
              <a:cs typeface="Calibri"/>
            </a:endParaRPr>
          </a:p>
        </p:txBody>
      </p:sp>
      <p:sp>
        <p:nvSpPr>
          <p:cNvPr id="44035" name="內容版面配置區 2"/>
          <p:cNvSpPr>
            <a:spLocks noGrp="1"/>
          </p:cNvSpPr>
          <p:nvPr>
            <p:ph idx="4294967295"/>
          </p:nvPr>
        </p:nvSpPr>
        <p:spPr>
          <a:xfrm>
            <a:off x="2832696" y="1067941"/>
            <a:ext cx="6173081" cy="2949575"/>
          </a:xfrm>
          <a:prstGeom prst="rect">
            <a:avLst/>
          </a:prstGeom>
        </p:spPr>
        <p:txBody>
          <a:bodyPr/>
          <a:lstStyle/>
          <a:p>
            <a:pPr>
              <a:spcBef>
                <a:spcPts val="0"/>
              </a:spcBef>
            </a:pPr>
            <a:r>
              <a:rPr lang="en-US" altLang="zh-TW" sz="2200" dirty="0" smtClean="0">
                <a:latin typeface="Calibri"/>
                <a:ea typeface="Heiti TC Light"/>
                <a:cs typeface="Calibri"/>
              </a:rPr>
              <a:t>116</a:t>
            </a:r>
            <a:r>
              <a:rPr lang="zh-HK" altLang="en-US" sz="2200" dirty="0" smtClean="0">
                <a:latin typeface="Calibri"/>
                <a:ea typeface="Heiti TC Light"/>
                <a:cs typeface="Calibri"/>
              </a:rPr>
              <a:t>位</a:t>
            </a:r>
            <a:r>
              <a:rPr lang="zh-TW" altLang="en-US" sz="2200" dirty="0" smtClean="0">
                <a:latin typeface="Calibri"/>
                <a:ea typeface="Heiti TC Light"/>
                <a:cs typeface="Calibri"/>
              </a:rPr>
              <a:t>年齡</a:t>
            </a:r>
            <a:r>
              <a:rPr lang="en-US" altLang="zh-TW" sz="2200" dirty="0" smtClean="0">
                <a:latin typeface="Calibri"/>
                <a:ea typeface="Heiti TC Light"/>
                <a:cs typeface="Calibri"/>
              </a:rPr>
              <a:t>11</a:t>
            </a:r>
            <a:r>
              <a:rPr lang="zh-HK" altLang="en-US" sz="2200" dirty="0" smtClean="0">
                <a:latin typeface="Calibri"/>
                <a:ea typeface="Heiti TC Light"/>
                <a:cs typeface="Calibri"/>
              </a:rPr>
              <a:t>歲以下患</a:t>
            </a:r>
            <a:r>
              <a:rPr lang="zh-TW" altLang="en-US" sz="2200" dirty="0" smtClean="0">
                <a:latin typeface="Calibri"/>
                <a:ea typeface="Heiti TC Light"/>
                <a:cs typeface="Calibri"/>
              </a:rPr>
              <a:t>有急性鼻竇炎的兒童</a:t>
            </a:r>
          </a:p>
          <a:p>
            <a:pPr lvl="1">
              <a:spcBef>
                <a:spcPts val="0"/>
              </a:spcBef>
            </a:pPr>
            <a:r>
              <a:rPr lang="zh-TW" altLang="zh-HK" sz="2200" dirty="0" smtClean="0">
                <a:solidFill>
                  <a:srgbClr val="FF0000"/>
                </a:solidFill>
                <a:latin typeface="Calibri"/>
                <a:ea typeface="Heiti TC Light"/>
                <a:cs typeface="Calibri"/>
              </a:rPr>
              <a:t>菠蘿酵素</a:t>
            </a:r>
            <a:r>
              <a:rPr lang="zh-TW" altLang="en-US" sz="2200" dirty="0" smtClean="0">
                <a:solidFill>
                  <a:srgbClr val="FF0000"/>
                </a:solidFill>
                <a:latin typeface="Calibri"/>
                <a:ea typeface="Heiti TC Light"/>
                <a:cs typeface="Calibri"/>
              </a:rPr>
              <a:t>（</a:t>
            </a:r>
            <a:r>
              <a:rPr lang="en-US" altLang="zh-TW" sz="2200" dirty="0" smtClean="0">
                <a:solidFill>
                  <a:srgbClr val="FF0000"/>
                </a:solidFill>
                <a:latin typeface="Calibri"/>
                <a:ea typeface="Heiti TC Light"/>
                <a:cs typeface="Calibri"/>
              </a:rPr>
              <a:t>N =62</a:t>
            </a:r>
            <a:r>
              <a:rPr lang="zh-TW" altLang="en-US" sz="2200" dirty="0" smtClean="0">
                <a:solidFill>
                  <a:srgbClr val="FF0000"/>
                </a:solidFill>
                <a:latin typeface="Calibri"/>
                <a:ea typeface="Heiti TC Light"/>
                <a:cs typeface="Calibri"/>
              </a:rPr>
              <a:t>）</a:t>
            </a:r>
            <a:endParaRPr lang="en-US" altLang="zh-TW" sz="2200" dirty="0" smtClean="0">
              <a:solidFill>
                <a:srgbClr val="FF0000"/>
              </a:solidFill>
              <a:latin typeface="Calibri"/>
              <a:ea typeface="Heiti TC Light"/>
              <a:cs typeface="Calibri"/>
            </a:endParaRPr>
          </a:p>
          <a:p>
            <a:pPr lvl="1">
              <a:spcBef>
                <a:spcPts val="0"/>
              </a:spcBef>
            </a:pPr>
            <a:r>
              <a:rPr lang="zh-TW" altLang="zh-HK" sz="2200" dirty="0" smtClean="0">
                <a:latin typeface="Calibri"/>
                <a:ea typeface="Heiti TC Light"/>
                <a:cs typeface="Calibri"/>
              </a:rPr>
              <a:t>菠蘿酵素</a:t>
            </a:r>
            <a:r>
              <a:rPr lang="en-US" altLang="zh-TW" sz="2200" dirty="0">
                <a:latin typeface="Calibri"/>
                <a:ea typeface="Heiti TC Light"/>
                <a:cs typeface="Calibri"/>
              </a:rPr>
              <a:t>+</a:t>
            </a:r>
            <a:r>
              <a:rPr lang="zh-TW" altLang="en-US" sz="2200" dirty="0" smtClean="0">
                <a:latin typeface="Calibri"/>
                <a:ea typeface="Heiti TC Light"/>
                <a:cs typeface="Calibri"/>
              </a:rPr>
              <a:t>標準治療（</a:t>
            </a:r>
            <a:r>
              <a:rPr lang="en-US" altLang="zh-TW" sz="2200" dirty="0" smtClean="0">
                <a:latin typeface="Calibri"/>
                <a:ea typeface="Heiti TC Light"/>
                <a:cs typeface="Calibri"/>
              </a:rPr>
              <a:t>N= 34</a:t>
            </a:r>
            <a:r>
              <a:rPr lang="zh-TW" altLang="en-US" sz="2200" dirty="0" smtClean="0">
                <a:latin typeface="Calibri"/>
                <a:ea typeface="Heiti TC Light"/>
                <a:cs typeface="Calibri"/>
              </a:rPr>
              <a:t>）</a:t>
            </a:r>
            <a:endParaRPr lang="en-US" altLang="zh-TW" sz="2200" dirty="0" smtClean="0">
              <a:latin typeface="Calibri"/>
              <a:ea typeface="Heiti TC Light"/>
              <a:cs typeface="Calibri"/>
            </a:endParaRPr>
          </a:p>
          <a:p>
            <a:pPr lvl="1">
              <a:spcBef>
                <a:spcPts val="0"/>
              </a:spcBef>
            </a:pPr>
            <a:r>
              <a:rPr lang="zh-TW" altLang="en-US" sz="2200" dirty="0" smtClean="0">
                <a:latin typeface="Calibri"/>
                <a:ea typeface="Heiti TC Light"/>
                <a:cs typeface="Calibri"/>
              </a:rPr>
              <a:t>標準治療（</a:t>
            </a:r>
            <a:r>
              <a:rPr lang="en-US" altLang="zh-TW" sz="2200" dirty="0" smtClean="0">
                <a:latin typeface="Calibri"/>
                <a:ea typeface="Heiti TC Light"/>
                <a:cs typeface="Calibri"/>
              </a:rPr>
              <a:t>N=20</a:t>
            </a:r>
            <a:r>
              <a:rPr lang="zh-TW" altLang="en-US" sz="2200" dirty="0" smtClean="0">
                <a:latin typeface="Calibri"/>
                <a:ea typeface="Heiti TC Light"/>
                <a:cs typeface="Calibri"/>
              </a:rPr>
              <a:t>）</a:t>
            </a:r>
            <a:endParaRPr lang="en-US" altLang="zh-TW" sz="2200" dirty="0" smtClean="0">
              <a:latin typeface="Calibri"/>
              <a:ea typeface="Heiti TC Light"/>
              <a:cs typeface="Calibri"/>
            </a:endParaRPr>
          </a:p>
          <a:p>
            <a:pPr>
              <a:spcBef>
                <a:spcPts val="0"/>
              </a:spcBef>
            </a:pPr>
            <a:endParaRPr lang="en-US" altLang="zh-HK" sz="2100" dirty="0" smtClean="0">
              <a:latin typeface="Calibri"/>
              <a:ea typeface="Heiti TC Light"/>
              <a:cs typeface="Calibri"/>
            </a:endParaRPr>
          </a:p>
          <a:p>
            <a:pPr>
              <a:spcBef>
                <a:spcPts val="0"/>
              </a:spcBef>
            </a:pPr>
            <a:r>
              <a:rPr lang="en-US" altLang="zh-HK" sz="2100" dirty="0" smtClean="0">
                <a:latin typeface="Calibri"/>
                <a:ea typeface="Heiti TC Light"/>
                <a:cs typeface="Calibri"/>
              </a:rPr>
              <a:t>116 children under the age of 11 suffering from acute sinusitis</a:t>
            </a:r>
          </a:p>
          <a:p>
            <a:pPr lvl="1">
              <a:spcBef>
                <a:spcPts val="0"/>
              </a:spcBef>
            </a:pPr>
            <a:r>
              <a:rPr lang="en-US" altLang="zh-HK" sz="1700" dirty="0" smtClean="0">
                <a:solidFill>
                  <a:srgbClr val="FF0000"/>
                </a:solidFill>
                <a:latin typeface="Calibri"/>
                <a:ea typeface="Heiti TC Light"/>
                <a:cs typeface="Calibri"/>
              </a:rPr>
              <a:t>Bromelain (N = 62)</a:t>
            </a:r>
          </a:p>
          <a:p>
            <a:pPr lvl="1">
              <a:spcBef>
                <a:spcPts val="0"/>
              </a:spcBef>
            </a:pPr>
            <a:r>
              <a:rPr lang="en-US" altLang="zh-HK" sz="2100" dirty="0" smtClean="0">
                <a:latin typeface="Calibri"/>
                <a:ea typeface="Heiti TC Light"/>
                <a:cs typeface="Calibri"/>
              </a:rPr>
              <a:t>Bromelain and standard therapies (N = 34)</a:t>
            </a:r>
          </a:p>
          <a:p>
            <a:pPr lvl="1">
              <a:spcBef>
                <a:spcPts val="0"/>
              </a:spcBef>
            </a:pPr>
            <a:r>
              <a:rPr lang="en-US" altLang="zh-HK" sz="2100" dirty="0" smtClean="0">
                <a:latin typeface="Calibri"/>
                <a:ea typeface="Heiti TC Light"/>
                <a:cs typeface="Calibri"/>
              </a:rPr>
              <a:t>Standard therapies (N = 20)</a:t>
            </a:r>
            <a:endParaRPr lang="zh-HK" altLang="en-US" sz="2100" dirty="0" smtClean="0">
              <a:latin typeface="Calibri"/>
              <a:ea typeface="Heiti TC Light"/>
              <a:cs typeface="Calibri"/>
            </a:endParaRPr>
          </a:p>
        </p:txBody>
      </p:sp>
      <p:sp>
        <p:nvSpPr>
          <p:cNvPr id="3" name="Rectangle 2"/>
          <p:cNvSpPr/>
          <p:nvPr/>
        </p:nvSpPr>
        <p:spPr>
          <a:xfrm>
            <a:off x="1" y="4550568"/>
            <a:ext cx="5286374" cy="553998"/>
          </a:xfrm>
          <a:prstGeom prst="rect">
            <a:avLst/>
          </a:prstGeom>
        </p:spPr>
        <p:txBody>
          <a:bodyPr wrap="square">
            <a:spAutoFit/>
          </a:bodyPr>
          <a:lstStyle/>
          <a:p>
            <a:pPr defTabSz="457200"/>
            <a:r>
              <a:rPr lang="en-US" altLang="zh-HK" sz="1000" dirty="0">
                <a:solidFill>
                  <a:prstClr val="black"/>
                </a:solidFill>
                <a:latin typeface="Calibri"/>
                <a:ea typeface="Heiti TC Light"/>
                <a:cs typeface="Calibri"/>
              </a:rPr>
              <a:t>Braun JM, Schneider B, </a:t>
            </a:r>
            <a:r>
              <a:rPr lang="en-US" altLang="zh-HK" sz="1000" dirty="0" err="1">
                <a:solidFill>
                  <a:prstClr val="black"/>
                </a:solidFill>
                <a:latin typeface="Calibri"/>
                <a:ea typeface="Heiti TC Light"/>
                <a:cs typeface="Calibri"/>
              </a:rPr>
              <a:t>Beuth</a:t>
            </a:r>
            <a:r>
              <a:rPr lang="en-US" altLang="zh-HK" sz="1000" dirty="0">
                <a:solidFill>
                  <a:prstClr val="black"/>
                </a:solidFill>
                <a:latin typeface="Calibri"/>
                <a:ea typeface="Heiti TC Light"/>
                <a:cs typeface="Calibri"/>
              </a:rPr>
              <a:t> HJ. Therapeutic use, efficiency and safety of the </a:t>
            </a:r>
            <a:r>
              <a:rPr lang="en-US" altLang="zh-HK" sz="1000" dirty="0" err="1">
                <a:solidFill>
                  <a:prstClr val="black"/>
                </a:solidFill>
                <a:latin typeface="Calibri"/>
                <a:ea typeface="Heiti TC Light"/>
                <a:cs typeface="Calibri"/>
              </a:rPr>
              <a:t>proteolytic</a:t>
            </a:r>
            <a:r>
              <a:rPr lang="en-US" altLang="zh-HK" sz="1000" dirty="0">
                <a:solidFill>
                  <a:prstClr val="black"/>
                </a:solidFill>
                <a:latin typeface="Calibri"/>
                <a:ea typeface="Heiti TC Light"/>
                <a:cs typeface="Calibri"/>
              </a:rPr>
              <a:t> pineapple enzyme </a:t>
            </a:r>
            <a:r>
              <a:rPr lang="en-US" altLang="zh-HK" sz="1000" dirty="0" err="1">
                <a:solidFill>
                  <a:prstClr val="black"/>
                </a:solidFill>
                <a:latin typeface="Calibri"/>
                <a:ea typeface="Heiti TC Light"/>
                <a:cs typeface="Calibri"/>
              </a:rPr>
              <a:t>Bromelain</a:t>
            </a:r>
            <a:r>
              <a:rPr lang="en-US" altLang="zh-HK" sz="1000" dirty="0">
                <a:solidFill>
                  <a:prstClr val="black"/>
                </a:solidFill>
                <a:latin typeface="Calibri"/>
                <a:ea typeface="Heiti TC Light"/>
                <a:cs typeface="Calibri"/>
              </a:rPr>
              <a:t>-POS in children with acute sinusitis in Germany. In Vivo. 2005 Mar-Apr;19(2):417-21.</a:t>
            </a:r>
            <a:endParaRPr lang="zh-HK" altLang="en-US" sz="1000" dirty="0">
              <a:solidFill>
                <a:prstClr val="black"/>
              </a:solidFill>
              <a:latin typeface="Calibri"/>
              <a:ea typeface="Heiti TC Light"/>
              <a:cs typeface="Calibri"/>
            </a:endParaRPr>
          </a:p>
        </p:txBody>
      </p:sp>
      <p:pic>
        <p:nvPicPr>
          <p:cNvPr id="2050" name="Picture 2" descr="http://www.drright.com.tw/pt_ed/infection/Images/acute-sinusi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0" y="1692772"/>
            <a:ext cx="2656437" cy="195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15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6375"/>
            <a:ext cx="9144000" cy="857250"/>
          </a:xfrm>
          <a:prstGeom prst="rect">
            <a:avLst/>
          </a:prstGeom>
        </p:spPr>
        <p:txBody>
          <a:bodyPr/>
          <a:lstStyle/>
          <a:p>
            <a:r>
              <a:rPr lang="zh-TW" altLang="en-US" sz="3600" dirty="0">
                <a:latin typeface="Calibri"/>
                <a:ea typeface="Heiti TC Light"/>
                <a:cs typeface="Calibri"/>
              </a:rPr>
              <a:t>症狀持續時間 </a:t>
            </a:r>
            <a:r>
              <a:rPr lang="en-US" altLang="zh-TW" sz="3600" dirty="0">
                <a:latin typeface="Calibri"/>
                <a:ea typeface="Heiti TC Light"/>
                <a:cs typeface="Calibri"/>
              </a:rPr>
              <a:t/>
            </a:r>
            <a:br>
              <a:rPr lang="en-US" altLang="zh-TW" sz="3600" dirty="0">
                <a:latin typeface="Calibri"/>
                <a:ea typeface="Heiti TC Light"/>
                <a:cs typeface="Calibri"/>
              </a:rPr>
            </a:br>
            <a:r>
              <a:rPr lang="en-US" altLang="zh-TW" sz="3600" dirty="0">
                <a:latin typeface="Calibri"/>
                <a:ea typeface="Heiti TC Light"/>
                <a:cs typeface="Calibri"/>
              </a:rPr>
              <a:t>D</a:t>
            </a:r>
            <a:r>
              <a:rPr lang="en-US" altLang="zh-HK" sz="3600" dirty="0">
                <a:latin typeface="Calibri"/>
                <a:ea typeface="Heiti TC Light"/>
                <a:cs typeface="Calibri"/>
              </a:rPr>
              <a:t>uration of symptoms</a:t>
            </a:r>
            <a:br>
              <a:rPr lang="en-US" altLang="zh-HK" sz="3600" dirty="0">
                <a:latin typeface="Calibri"/>
                <a:ea typeface="Heiti TC Light"/>
                <a:cs typeface="Calibri"/>
              </a:rPr>
            </a:br>
            <a:endParaRPr lang="en-US" sz="3600" dirty="0">
              <a:latin typeface="Calibri"/>
              <a:ea typeface="Heiti TC Light"/>
              <a:cs typeface="Calibri"/>
            </a:endParaRPr>
          </a:p>
        </p:txBody>
      </p:sp>
      <p:sp>
        <p:nvSpPr>
          <p:cNvPr id="45059" name="內容版面配置區 2"/>
          <p:cNvSpPr>
            <a:spLocks noGrp="1"/>
          </p:cNvSpPr>
          <p:nvPr>
            <p:ph idx="4294967295"/>
          </p:nvPr>
        </p:nvSpPr>
        <p:spPr>
          <a:xfrm>
            <a:off x="414670" y="1355644"/>
            <a:ext cx="8367823" cy="3348038"/>
          </a:xfrm>
          <a:prstGeom prst="rect">
            <a:avLst/>
          </a:prstGeom>
        </p:spPr>
        <p:txBody>
          <a:bodyPr/>
          <a:lstStyle/>
          <a:p>
            <a:pPr marL="0" indent="0">
              <a:buNone/>
            </a:pPr>
            <a:r>
              <a:rPr lang="zh-TW" altLang="en-US" sz="2200" dirty="0" smtClean="0">
                <a:latin typeface="Calibri"/>
                <a:ea typeface="Heiti TC Light"/>
                <a:cs typeface="Calibri"/>
              </a:rPr>
              <a:t>只用</a:t>
            </a:r>
            <a:r>
              <a:rPr lang="zh-TW" altLang="zh-HK" sz="2200" dirty="0" smtClean="0">
                <a:latin typeface="Calibri"/>
                <a:ea typeface="Heiti TC Light"/>
                <a:cs typeface="Calibri"/>
              </a:rPr>
              <a:t>菠蘿酵素</a:t>
            </a:r>
            <a:r>
              <a:rPr lang="zh-TW" altLang="en-US" sz="2200" dirty="0" smtClean="0">
                <a:latin typeface="Calibri"/>
                <a:ea typeface="Heiti TC Light"/>
                <a:cs typeface="Calibri"/>
              </a:rPr>
              <a:t>治療的病人比其他組</a:t>
            </a:r>
            <a:r>
              <a:rPr lang="zh-TW" altLang="en-US" sz="2200" dirty="0">
                <a:latin typeface="Calibri"/>
                <a:ea typeface="Heiti TC Light"/>
                <a:cs typeface="Calibri"/>
              </a:rPr>
              <a:t>的</a:t>
            </a:r>
            <a:r>
              <a:rPr lang="zh-TW" altLang="en-US" sz="2200" dirty="0" smtClean="0">
                <a:latin typeface="Calibri"/>
                <a:ea typeface="Heiti TC Light"/>
                <a:cs typeface="Calibri"/>
              </a:rPr>
              <a:t>病人恢復</a:t>
            </a:r>
            <a:r>
              <a:rPr lang="zh-HK" altLang="en-US" sz="2200" dirty="0" smtClean="0">
                <a:latin typeface="Calibri"/>
                <a:ea typeface="Heiti TC Light"/>
                <a:cs typeface="Calibri"/>
              </a:rPr>
              <a:t>得</a:t>
            </a:r>
            <a:r>
              <a:rPr lang="zh-TW" altLang="en-US" sz="2200" dirty="0">
                <a:latin typeface="Calibri"/>
                <a:ea typeface="Heiti TC Light"/>
                <a:cs typeface="Calibri"/>
              </a:rPr>
              <a:t>更</a:t>
            </a:r>
            <a:r>
              <a:rPr lang="zh-TW" altLang="en-US" sz="2200" dirty="0" smtClean="0">
                <a:latin typeface="Calibri"/>
                <a:ea typeface="Heiti TC Light"/>
                <a:cs typeface="Calibri"/>
              </a:rPr>
              <a:t>快</a:t>
            </a:r>
          </a:p>
          <a:p>
            <a:r>
              <a:rPr lang="zh-TW" altLang="zh-HK" sz="2200" dirty="0" smtClean="0">
                <a:solidFill>
                  <a:srgbClr val="FF0000"/>
                </a:solidFill>
                <a:latin typeface="Calibri"/>
                <a:ea typeface="Heiti TC Light"/>
                <a:cs typeface="Calibri"/>
              </a:rPr>
              <a:t>菠</a:t>
            </a:r>
            <a:r>
              <a:rPr lang="zh-TW" altLang="zh-HK" sz="2200" dirty="0">
                <a:solidFill>
                  <a:srgbClr val="FF0000"/>
                </a:solidFill>
                <a:latin typeface="Calibri"/>
                <a:ea typeface="Heiti TC Light"/>
                <a:cs typeface="Calibri"/>
              </a:rPr>
              <a:t>蘿酵素</a:t>
            </a:r>
            <a:r>
              <a:rPr lang="zh-TW" altLang="en-US" sz="2200" dirty="0" smtClean="0">
                <a:solidFill>
                  <a:srgbClr val="FF0000"/>
                </a:solidFill>
                <a:latin typeface="Calibri"/>
                <a:ea typeface="Heiti TC Light"/>
                <a:cs typeface="Calibri"/>
              </a:rPr>
              <a:t>：</a:t>
            </a:r>
            <a:r>
              <a:rPr lang="en-US" altLang="zh-TW" sz="2200" dirty="0" smtClean="0">
                <a:solidFill>
                  <a:srgbClr val="FF0000"/>
                </a:solidFill>
                <a:latin typeface="Calibri"/>
                <a:ea typeface="Heiti TC Light"/>
                <a:cs typeface="Calibri"/>
              </a:rPr>
              <a:t>6.66</a:t>
            </a:r>
            <a:r>
              <a:rPr lang="zh-TW" altLang="en-US" sz="2200" dirty="0" smtClean="0">
                <a:solidFill>
                  <a:srgbClr val="FF0000"/>
                </a:solidFill>
                <a:latin typeface="Calibri"/>
                <a:ea typeface="Heiti TC Light"/>
                <a:cs typeface="Calibri"/>
              </a:rPr>
              <a:t>天</a:t>
            </a:r>
          </a:p>
          <a:p>
            <a:r>
              <a:rPr lang="zh-TW" altLang="zh-HK" sz="2200" dirty="0" smtClean="0">
                <a:latin typeface="Calibri"/>
                <a:ea typeface="Heiti TC Light"/>
                <a:cs typeface="Calibri"/>
              </a:rPr>
              <a:t>菠</a:t>
            </a:r>
            <a:r>
              <a:rPr lang="zh-TW" altLang="zh-HK" sz="2200" dirty="0">
                <a:latin typeface="Calibri"/>
                <a:ea typeface="Heiti TC Light"/>
                <a:cs typeface="Calibri"/>
              </a:rPr>
              <a:t>蘿</a:t>
            </a:r>
            <a:r>
              <a:rPr lang="zh-TW" altLang="zh-HK" sz="2200" dirty="0" smtClean="0">
                <a:latin typeface="Calibri"/>
                <a:ea typeface="Heiti TC Light"/>
                <a:cs typeface="Calibri"/>
              </a:rPr>
              <a:t>酵素</a:t>
            </a:r>
            <a:r>
              <a:rPr lang="en-US" altLang="zh-TW" sz="2200" dirty="0">
                <a:latin typeface="Calibri"/>
                <a:ea typeface="Heiti TC Light"/>
                <a:cs typeface="Calibri"/>
              </a:rPr>
              <a:t>+</a:t>
            </a:r>
            <a:r>
              <a:rPr lang="zh-TW" altLang="en-US" sz="2200" dirty="0" smtClean="0">
                <a:latin typeface="Calibri"/>
                <a:ea typeface="Heiti TC Light"/>
                <a:cs typeface="Calibri"/>
              </a:rPr>
              <a:t>標準療法：</a:t>
            </a:r>
            <a:r>
              <a:rPr lang="en-US" altLang="zh-TW" sz="2200" dirty="0" smtClean="0">
                <a:latin typeface="Calibri"/>
                <a:ea typeface="Heiti TC Light"/>
                <a:cs typeface="Calibri"/>
              </a:rPr>
              <a:t>9.06</a:t>
            </a:r>
            <a:r>
              <a:rPr lang="zh-TW" altLang="en-US" sz="2200" dirty="0" smtClean="0">
                <a:latin typeface="Calibri"/>
                <a:ea typeface="Heiti TC Light"/>
                <a:cs typeface="Calibri"/>
              </a:rPr>
              <a:t>天</a:t>
            </a:r>
          </a:p>
          <a:p>
            <a:r>
              <a:rPr lang="zh-TW" altLang="en-US" sz="2200" dirty="0" smtClean="0">
                <a:latin typeface="Calibri"/>
                <a:ea typeface="Heiti TC Light"/>
                <a:cs typeface="Calibri"/>
              </a:rPr>
              <a:t>標準療法：</a:t>
            </a:r>
            <a:r>
              <a:rPr lang="en-US" altLang="zh-TW" sz="2200" dirty="0" smtClean="0">
                <a:latin typeface="Calibri"/>
                <a:ea typeface="Heiti TC Light"/>
                <a:cs typeface="Calibri"/>
              </a:rPr>
              <a:t>7.95</a:t>
            </a:r>
            <a:r>
              <a:rPr lang="zh-TW" altLang="en-US" sz="2200" dirty="0" smtClean="0">
                <a:latin typeface="Calibri"/>
                <a:ea typeface="Heiti TC Light"/>
                <a:cs typeface="Calibri"/>
              </a:rPr>
              <a:t>天</a:t>
            </a:r>
            <a:endParaRPr lang="en-US" altLang="zh-TW" sz="2200" dirty="0">
              <a:latin typeface="Calibri"/>
              <a:ea typeface="Heiti TC Light"/>
              <a:cs typeface="Calibri"/>
            </a:endParaRPr>
          </a:p>
          <a:p>
            <a:pPr>
              <a:lnSpc>
                <a:spcPct val="50000"/>
              </a:lnSpc>
            </a:pPr>
            <a:endParaRPr lang="en-US" altLang="zh-HK" sz="2100" dirty="0" smtClean="0">
              <a:latin typeface="Calibri"/>
              <a:ea typeface="Heiti TC Light"/>
              <a:cs typeface="Calibri"/>
            </a:endParaRPr>
          </a:p>
          <a:p>
            <a:pPr marL="0" indent="0">
              <a:buNone/>
            </a:pPr>
            <a:r>
              <a:rPr lang="en-US" altLang="zh-HK" sz="2100" dirty="0" smtClean="0">
                <a:latin typeface="Calibri"/>
                <a:ea typeface="Heiti TC Light"/>
                <a:cs typeface="Calibri"/>
              </a:rPr>
              <a:t>Patients treated with bromelain alone experienced a recovery that was significantly faster than patients in any of the other groups.</a:t>
            </a:r>
          </a:p>
          <a:p>
            <a:r>
              <a:rPr lang="en-US" altLang="zh-HK" sz="2100" dirty="0" smtClean="0">
                <a:solidFill>
                  <a:srgbClr val="FF0000"/>
                </a:solidFill>
                <a:latin typeface="Calibri"/>
                <a:ea typeface="Heiti TC Light"/>
                <a:cs typeface="Calibri"/>
              </a:rPr>
              <a:t>Bromelain: 6.66 days</a:t>
            </a:r>
          </a:p>
          <a:p>
            <a:r>
              <a:rPr lang="en-US" altLang="zh-HK" sz="2100" dirty="0" smtClean="0">
                <a:latin typeface="Calibri"/>
                <a:ea typeface="Heiti TC Light"/>
                <a:cs typeface="Calibri"/>
              </a:rPr>
              <a:t>Bromelain and standard therapies: 9.06 days</a:t>
            </a:r>
          </a:p>
          <a:p>
            <a:r>
              <a:rPr lang="en-US" altLang="zh-HK" sz="2100" dirty="0" smtClean="0">
                <a:latin typeface="Calibri"/>
                <a:ea typeface="Heiti TC Light"/>
                <a:cs typeface="Calibri"/>
              </a:rPr>
              <a:t>Standard therapies: 7.95 days</a:t>
            </a:r>
          </a:p>
          <a:p>
            <a:endParaRPr lang="zh-HK" altLang="en-US" sz="2100" dirty="0" smtClean="0">
              <a:latin typeface="Calibri"/>
              <a:ea typeface="Heiti TC Light"/>
              <a:cs typeface="Calibri"/>
            </a:endParaRPr>
          </a:p>
        </p:txBody>
      </p:sp>
    </p:spTree>
    <p:extLst>
      <p:ext uri="{BB962C8B-B14F-4D97-AF65-F5344CB8AC3E}">
        <p14:creationId xmlns:p14="http://schemas.microsoft.com/office/powerpoint/2010/main" val="823404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6375"/>
            <a:ext cx="9144000" cy="857250"/>
          </a:xfrm>
          <a:prstGeom prst="rect">
            <a:avLst/>
          </a:prstGeom>
        </p:spPr>
        <p:txBody>
          <a:bodyPr/>
          <a:lstStyle/>
          <a:p>
            <a:r>
              <a:rPr lang="zh-TW" altLang="zh-HK" sz="3600" dirty="0">
                <a:latin typeface="Calibri"/>
                <a:ea typeface="Heiti TC Light"/>
                <a:cs typeface="Calibri"/>
              </a:rPr>
              <a:t>白柳皮</a:t>
            </a:r>
            <a:r>
              <a:rPr lang="en-US" altLang="zh-TW" sz="3600" dirty="0">
                <a:latin typeface="Calibri"/>
                <a:ea typeface="Heiti TC Light"/>
                <a:cs typeface="Calibri"/>
              </a:rPr>
              <a:t> </a:t>
            </a:r>
            <a:r>
              <a:rPr lang="it-IT" altLang="zh-HK" sz="3600" dirty="0">
                <a:latin typeface="Calibri"/>
                <a:ea typeface="Heiti TC Light"/>
                <a:cs typeface="Calibri"/>
              </a:rPr>
              <a:t>White Willow Bark</a:t>
            </a:r>
            <a:r>
              <a:rPr lang="zh-TW" altLang="zh-HK" sz="3600" dirty="0">
                <a:latin typeface="Calibri"/>
                <a:ea typeface="Heiti TC Light"/>
                <a:cs typeface="Calibri"/>
              </a:rPr>
              <a:t/>
            </a:r>
            <a:br>
              <a:rPr lang="zh-TW" altLang="zh-HK" sz="3600" dirty="0">
                <a:latin typeface="Calibri"/>
                <a:ea typeface="Heiti TC Light"/>
                <a:cs typeface="Calibri"/>
              </a:rPr>
            </a:br>
            <a:endParaRPr lang="en-US" sz="3600" dirty="0">
              <a:latin typeface="Calibri"/>
              <a:ea typeface="Heiti TC Light"/>
              <a:cs typeface="Calibri"/>
            </a:endParaRPr>
          </a:p>
        </p:txBody>
      </p:sp>
      <p:sp>
        <p:nvSpPr>
          <p:cNvPr id="48131" name="內容版面配置區 2"/>
          <p:cNvSpPr>
            <a:spLocks noGrp="1"/>
          </p:cNvSpPr>
          <p:nvPr>
            <p:ph idx="4294967295"/>
          </p:nvPr>
        </p:nvSpPr>
        <p:spPr>
          <a:xfrm>
            <a:off x="492457" y="994025"/>
            <a:ext cx="6291114" cy="2800350"/>
          </a:xfrm>
          <a:prstGeom prst="rect">
            <a:avLst/>
          </a:prstGeom>
        </p:spPr>
        <p:txBody>
          <a:bodyPr/>
          <a:lstStyle/>
          <a:p>
            <a:pPr marL="0" indent="0" algn="just">
              <a:lnSpc>
                <a:spcPts val="2840"/>
              </a:lnSpc>
              <a:buNone/>
            </a:pPr>
            <a:r>
              <a:rPr lang="zh-TW" altLang="zh-HK" sz="2200" dirty="0" smtClean="0">
                <a:latin typeface="Calibri"/>
                <a:ea typeface="Heiti TC Light"/>
                <a:cs typeface="Calibri"/>
              </a:rPr>
              <a:t>柳樹皮成分包括類黃酮、單寧酸和水楊酸。柳樹皮的活性成分被認為是水楊苷。在體內，水楊苷被代謝為水楊醇，再轉化成水楊酸。白柳皮已被證實可支持正常的血液流動。</a:t>
            </a:r>
            <a:endParaRPr lang="en-US" altLang="zh-TW" sz="2200" dirty="0" smtClean="0">
              <a:latin typeface="Calibri"/>
              <a:ea typeface="Heiti TC Light"/>
              <a:cs typeface="Calibri"/>
            </a:endParaRPr>
          </a:p>
          <a:p>
            <a:pPr marL="0" indent="0" algn="just">
              <a:lnSpc>
                <a:spcPts val="2840"/>
              </a:lnSpc>
              <a:buNone/>
            </a:pPr>
            <a:endParaRPr lang="it-IT" altLang="zh-HK" sz="2000" dirty="0" smtClean="0">
              <a:latin typeface="Calibri"/>
              <a:ea typeface="Heiti TC Light"/>
              <a:cs typeface="Calibri"/>
            </a:endParaRPr>
          </a:p>
          <a:p>
            <a:pPr marL="0" indent="0" algn="just">
              <a:lnSpc>
                <a:spcPts val="2840"/>
              </a:lnSpc>
              <a:buNone/>
            </a:pPr>
            <a:r>
              <a:rPr lang="it-IT" altLang="zh-HK" sz="2000" dirty="0" smtClean="0">
                <a:latin typeface="Calibri"/>
                <a:ea typeface="Heiti TC Light"/>
                <a:cs typeface="Calibri"/>
              </a:rPr>
              <a:t>Willow bark constituents include flavonoids, tannins and salicylates. The active constituent of willow bark is thought to be salicin. In the body, salicin is metabolized to salicyl alcohol and then to salicylic acid. White willow bark has been shown to support normal blood flow. </a:t>
            </a:r>
            <a:endParaRPr lang="zh-HK" altLang="en-US" sz="2000" dirty="0" smtClean="0">
              <a:latin typeface="Calibri"/>
              <a:ea typeface="Heiti TC Light"/>
              <a:cs typeface="Calibri"/>
            </a:endParaRPr>
          </a:p>
        </p:txBody>
      </p:sp>
      <p:pic>
        <p:nvPicPr>
          <p:cNvPr id="3074" name="Picture 2" descr="http://worldpartea.com.au/images/white%20willow%20bark.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57" b="89625" l="5000" r="90000"/>
                    </a14:imgEffect>
                  </a14:imgLayer>
                </a14:imgProps>
              </a:ext>
              <a:ext uri="{28A0092B-C50C-407E-A947-70E740481C1C}">
                <a14:useLocalDpi xmlns:a14="http://schemas.microsoft.com/office/drawing/2010/main" val="0"/>
              </a:ext>
            </a:extLst>
          </a:blip>
          <a:srcRect/>
          <a:stretch>
            <a:fillRect/>
          </a:stretch>
        </p:blipFill>
        <p:spPr bwMode="auto">
          <a:xfrm>
            <a:off x="6624084" y="1908548"/>
            <a:ext cx="2618938" cy="202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2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1114" y="954797"/>
            <a:ext cx="7707086" cy="1102519"/>
          </a:xfrm>
          <a:effectLst>
            <a:outerShdw blurRad="63500" dist="35560" dir="2700000" algn="ctr" rotWithShape="0">
              <a:srgbClr val="3B3B3B"/>
            </a:outerShdw>
          </a:effectLst>
        </p:spPr>
        <p:txBody>
          <a:bodyPr>
            <a:normAutofit fontScale="90000"/>
          </a:bodyPr>
          <a:lstStyle/>
          <a:p>
            <a:r>
              <a:rPr lang="en-US" sz="4900" dirty="0" err="1" smtClean="0">
                <a:latin typeface="Calibri"/>
                <a:ea typeface="Heiti TC Light"/>
                <a:cs typeface="Calibri"/>
              </a:rPr>
              <a:t>Isotonix</a:t>
            </a:r>
            <a:r>
              <a:rPr lang="en-US" sz="4900" baseline="30000" dirty="0" smtClean="0">
                <a:latin typeface="Calibri"/>
                <a:ea typeface="Heiti TC Light"/>
                <a:cs typeface="Calibri"/>
              </a:rPr>
              <a:t>®</a:t>
            </a:r>
            <a:r>
              <a:rPr lang="zh-TW" altLang="en-US" sz="4900" dirty="0" smtClean="0">
                <a:latin typeface="Calibri"/>
                <a:ea typeface="Heiti TC Light"/>
                <a:cs typeface="Calibri"/>
              </a:rPr>
              <a:t>菠</a:t>
            </a:r>
            <a:r>
              <a:rPr lang="zh-TW" altLang="en-US" sz="4900" dirty="0">
                <a:latin typeface="Calibri"/>
                <a:ea typeface="Heiti TC Light"/>
                <a:cs typeface="Calibri"/>
              </a:rPr>
              <a:t>蘿酵素沖飲</a:t>
            </a:r>
            <a:r>
              <a:rPr lang="zh-TW" altLang="en-US" dirty="0">
                <a:latin typeface="Calibri"/>
                <a:ea typeface="Heiti TC Light"/>
                <a:cs typeface="Calibri"/>
              </a:rPr>
              <a:t> </a:t>
            </a:r>
            <a:r>
              <a:rPr lang="en-US" sz="4600" dirty="0" smtClean="0">
                <a:latin typeface="Calibri"/>
                <a:ea typeface="Heiti TC Light"/>
                <a:cs typeface="Calibri"/>
              </a:rPr>
              <a:t> </a:t>
            </a:r>
            <a:br>
              <a:rPr lang="en-US" sz="4600" dirty="0" smtClean="0">
                <a:latin typeface="Calibri"/>
                <a:ea typeface="Heiti TC Light"/>
                <a:cs typeface="Calibri"/>
              </a:rPr>
            </a:br>
            <a:r>
              <a:rPr lang="en-US" sz="4600" dirty="0" smtClean="0">
                <a:latin typeface="Calibri"/>
                <a:ea typeface="Heiti TC Light"/>
                <a:cs typeface="Calibri"/>
              </a:rPr>
              <a:t>Bromelain Plus Powder Drink </a:t>
            </a:r>
            <a:endParaRPr lang="en-US" sz="4600" dirty="0">
              <a:latin typeface="Calibri"/>
              <a:ea typeface="Heiti TC Light"/>
              <a:cs typeface="Calibri"/>
            </a:endParaRPr>
          </a:p>
        </p:txBody>
      </p:sp>
    </p:spTree>
    <p:extLst>
      <p:ext uri="{BB962C8B-B14F-4D97-AF65-F5344CB8AC3E}">
        <p14:creationId xmlns:p14="http://schemas.microsoft.com/office/powerpoint/2010/main" val="36592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744" y="470262"/>
            <a:ext cx="8186056" cy="592966"/>
          </a:xfrm>
        </p:spPr>
        <p:txBody>
          <a:bodyPr>
            <a:normAutofit fontScale="90000"/>
          </a:bodyPr>
          <a:lstStyle/>
          <a:p>
            <a:r>
              <a:rPr lang="zh-TW" altLang="en-US" dirty="0">
                <a:solidFill>
                  <a:srgbClr val="000000"/>
                </a:solidFill>
                <a:latin typeface="Calibri"/>
                <a:ea typeface="Heiti TC Light"/>
                <a:cs typeface="Calibri"/>
              </a:rPr>
              <a:t>研究支援功效</a:t>
            </a:r>
            <a:r>
              <a:rPr lang="zh-TW" altLang="en-US" dirty="0" smtClean="0">
                <a:solidFill>
                  <a:srgbClr val="000000"/>
                </a:solidFill>
                <a:latin typeface="Calibri"/>
                <a:ea typeface="Heiti TC Light"/>
                <a:cs typeface="Calibri"/>
              </a:rPr>
              <a:t>－</a:t>
            </a:r>
            <a:r>
              <a:rPr lang="zh-TW" altLang="en-US" dirty="0">
                <a:latin typeface="Calibri"/>
                <a:ea typeface="Heiti TC Light"/>
                <a:cs typeface="Calibri"/>
              </a:rPr>
              <a:t>菠蘿酵素</a:t>
            </a:r>
            <a:r>
              <a:rPr lang="en-US" dirty="0" smtClean="0">
                <a:solidFill>
                  <a:srgbClr val="000000"/>
                </a:solidFill>
                <a:effectLst>
                  <a:outerShdw blurRad="63500" dist="35560" dir="2700000" algn="ctr" rotWithShape="0">
                    <a:srgbClr val="3B3B3B"/>
                  </a:outerShdw>
                </a:effectLst>
                <a:latin typeface="Calibri"/>
                <a:ea typeface="Heiti TC Light"/>
                <a:cs typeface="Calibri"/>
              </a:rPr>
              <a:t/>
            </a:r>
            <a:br>
              <a:rPr lang="en-US" dirty="0" smtClean="0">
                <a:solidFill>
                  <a:srgbClr val="000000"/>
                </a:solidFill>
                <a:effectLst>
                  <a:outerShdw blurRad="63500" dist="35560" dir="2700000" algn="ctr" rotWithShape="0">
                    <a:srgbClr val="3B3B3B"/>
                  </a:outerShdw>
                </a:effectLst>
                <a:latin typeface="Calibri"/>
                <a:ea typeface="Heiti TC Light"/>
                <a:cs typeface="Calibri"/>
              </a:rPr>
            </a:br>
            <a:r>
              <a:rPr lang="en-US" sz="3800" dirty="0" smtClean="0">
                <a:solidFill>
                  <a:srgbClr val="000000"/>
                </a:solidFill>
                <a:latin typeface="Calibri"/>
                <a:ea typeface="Heiti TC Light"/>
                <a:cs typeface="Calibri"/>
              </a:rPr>
              <a:t>Studies on Health Benefits - Bromelain</a:t>
            </a:r>
            <a:endParaRPr lang="en-US" sz="3800" dirty="0">
              <a:solidFill>
                <a:srgbClr val="000000"/>
              </a:solidFill>
              <a:latin typeface="Calibri"/>
              <a:ea typeface="Heiti TC Light"/>
              <a:cs typeface="Calibri"/>
            </a:endParaRPr>
          </a:p>
        </p:txBody>
      </p:sp>
      <p:pic>
        <p:nvPicPr>
          <p:cNvPr id="3" name="Picture 2" descr="http://www.rmutsb.ac.th/2011/upload/content/contentm-2012080915154112080915154100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1685925"/>
            <a:ext cx="5836962" cy="24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913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121" y="395831"/>
            <a:ext cx="8186056" cy="592966"/>
          </a:xfrm>
        </p:spPr>
        <p:txBody>
          <a:bodyPr>
            <a:normAutofit fontScale="90000"/>
          </a:bodyPr>
          <a:lstStyle/>
          <a:p>
            <a:pPr algn="r"/>
            <a:r>
              <a:rPr lang="zh-TW" altLang="en-US" dirty="0">
                <a:solidFill>
                  <a:srgbClr val="000000"/>
                </a:solidFill>
                <a:latin typeface="Calibri"/>
                <a:ea typeface="Heiti TC Light"/>
                <a:cs typeface="Calibri"/>
              </a:rPr>
              <a:t>研究支援功效</a:t>
            </a:r>
            <a:r>
              <a:rPr lang="en-US" dirty="0" smtClean="0">
                <a:solidFill>
                  <a:srgbClr val="000000"/>
                </a:solidFill>
                <a:effectLst>
                  <a:outerShdw blurRad="63500" dist="35560" dir="2700000" algn="ctr" rotWithShape="0">
                    <a:srgbClr val="3B3B3B"/>
                  </a:outerShdw>
                </a:effectLst>
                <a:latin typeface="Calibri"/>
                <a:ea typeface="Heiti TC Light"/>
                <a:cs typeface="Calibri"/>
              </a:rPr>
              <a:t/>
            </a:r>
            <a:br>
              <a:rPr lang="en-US" dirty="0" smtClean="0">
                <a:solidFill>
                  <a:srgbClr val="000000"/>
                </a:solidFill>
                <a:effectLst>
                  <a:outerShdw blurRad="63500" dist="35560" dir="2700000" algn="ctr" rotWithShape="0">
                    <a:srgbClr val="3B3B3B"/>
                  </a:outerShdw>
                </a:effectLst>
                <a:latin typeface="Calibri"/>
                <a:ea typeface="Heiti TC Light"/>
                <a:cs typeface="Calibri"/>
              </a:rPr>
            </a:br>
            <a:r>
              <a:rPr lang="en-US" sz="3800" dirty="0" smtClean="0">
                <a:solidFill>
                  <a:srgbClr val="000000"/>
                </a:solidFill>
                <a:latin typeface="Calibri"/>
                <a:ea typeface="Heiti TC Light"/>
                <a:cs typeface="Calibri"/>
              </a:rPr>
              <a:t>Studies on Health Benefits</a:t>
            </a:r>
            <a:endParaRPr lang="en-US" sz="3800" dirty="0">
              <a:solidFill>
                <a:srgbClr val="000000"/>
              </a:solidFill>
              <a:latin typeface="Calibri"/>
              <a:ea typeface="Heiti TC Light"/>
              <a:cs typeface="Calibri"/>
            </a:endParaRPr>
          </a:p>
        </p:txBody>
      </p:sp>
      <p:sp>
        <p:nvSpPr>
          <p:cNvPr id="4" name="TextBox 3"/>
          <p:cNvSpPr txBox="1"/>
          <p:nvPr/>
        </p:nvSpPr>
        <p:spPr>
          <a:xfrm>
            <a:off x="152400" y="4316909"/>
            <a:ext cx="4217158" cy="769441"/>
          </a:xfrm>
          <a:prstGeom prst="rect">
            <a:avLst/>
          </a:prstGeom>
          <a:noFill/>
        </p:spPr>
        <p:txBody>
          <a:bodyPr wrap="square" rtlCol="0">
            <a:spAutoFit/>
          </a:bodyPr>
          <a:lstStyle/>
          <a:p>
            <a:pPr defTabSz="457200"/>
            <a:r>
              <a:rPr lang="zh-TW" altLang="en-US" sz="2400" dirty="0">
                <a:solidFill>
                  <a:prstClr val="black"/>
                </a:solidFill>
                <a:latin typeface="Calibri"/>
                <a:ea typeface="Heiti TC Light"/>
                <a:cs typeface="Calibri"/>
              </a:rPr>
              <a:t>血液循環和心臟健</a:t>
            </a:r>
            <a:r>
              <a:rPr lang="zh-TW" altLang="en-US" sz="2400" dirty="0" smtClean="0">
                <a:solidFill>
                  <a:prstClr val="black"/>
                </a:solidFill>
                <a:latin typeface="Calibri"/>
                <a:ea typeface="Heiti TC Light"/>
                <a:cs typeface="Calibri"/>
              </a:rPr>
              <a:t>康</a:t>
            </a:r>
            <a:endParaRPr lang="en-US" altLang="zh-TW" sz="2400" dirty="0" smtClean="0">
              <a:solidFill>
                <a:prstClr val="black"/>
              </a:solidFill>
              <a:latin typeface="Calibri"/>
              <a:ea typeface="Heiti TC Light"/>
              <a:cs typeface="Calibri"/>
            </a:endParaRPr>
          </a:p>
          <a:p>
            <a:pPr defTabSz="457200"/>
            <a:r>
              <a:rPr lang="en-US" sz="2000" dirty="0" smtClean="0">
                <a:solidFill>
                  <a:prstClr val="black"/>
                </a:solidFill>
                <a:latin typeface="Calibri"/>
                <a:ea typeface="Heiti TC Light"/>
                <a:cs typeface="Calibri"/>
              </a:rPr>
              <a:t>Blood Circulation and Heart Health</a:t>
            </a:r>
            <a:endParaRPr lang="en-US" sz="2000" dirty="0">
              <a:solidFill>
                <a:prstClr val="black"/>
              </a:solidFill>
              <a:latin typeface="Calibri"/>
              <a:ea typeface="Heiti TC Light"/>
              <a:cs typeface="Calibri"/>
            </a:endParaRPr>
          </a:p>
        </p:txBody>
      </p:sp>
      <p:sp>
        <p:nvSpPr>
          <p:cNvPr id="6" name="TextBox 5"/>
          <p:cNvSpPr txBox="1"/>
          <p:nvPr/>
        </p:nvSpPr>
        <p:spPr>
          <a:xfrm>
            <a:off x="5826472" y="1163486"/>
            <a:ext cx="3084394" cy="769441"/>
          </a:xfrm>
          <a:prstGeom prst="rect">
            <a:avLst/>
          </a:prstGeom>
          <a:noFill/>
        </p:spPr>
        <p:txBody>
          <a:bodyPr wrap="square" rtlCol="0">
            <a:spAutoFit/>
          </a:bodyPr>
          <a:lstStyle/>
          <a:p>
            <a:pPr algn="r" defTabSz="457200"/>
            <a:r>
              <a:rPr lang="zh-TW" altLang="en-US" sz="2400" dirty="0">
                <a:solidFill>
                  <a:prstClr val="black"/>
                </a:solidFill>
                <a:latin typeface="Calibri"/>
                <a:ea typeface="Heiti TC Light"/>
                <a:cs typeface="Calibri"/>
              </a:rPr>
              <a:t>炎</a:t>
            </a:r>
            <a:r>
              <a:rPr lang="zh-TW" altLang="en-US" sz="2400" dirty="0" smtClean="0">
                <a:solidFill>
                  <a:prstClr val="black"/>
                </a:solidFill>
                <a:latin typeface="Calibri"/>
                <a:ea typeface="Heiti TC Light"/>
                <a:cs typeface="Calibri"/>
              </a:rPr>
              <a:t>症</a:t>
            </a:r>
            <a:endParaRPr lang="en-US" altLang="zh-TW" sz="2400" dirty="0" smtClean="0">
              <a:solidFill>
                <a:prstClr val="black"/>
              </a:solidFill>
              <a:latin typeface="Calibri"/>
              <a:ea typeface="Heiti TC Light"/>
              <a:cs typeface="Calibri"/>
            </a:endParaRPr>
          </a:p>
          <a:p>
            <a:pPr algn="r" defTabSz="457200"/>
            <a:r>
              <a:rPr lang="en-US" sz="2000" dirty="0" smtClean="0">
                <a:solidFill>
                  <a:prstClr val="black"/>
                </a:solidFill>
                <a:latin typeface="Calibri"/>
                <a:ea typeface="Heiti TC Light"/>
                <a:cs typeface="Calibri"/>
              </a:rPr>
              <a:t>Inflammation</a:t>
            </a:r>
            <a:endParaRPr lang="en-US" sz="2000" dirty="0">
              <a:solidFill>
                <a:prstClr val="black"/>
              </a:solidFill>
              <a:latin typeface="Calibri"/>
              <a:ea typeface="Heiti TC Light"/>
              <a:cs typeface="Calibri"/>
            </a:endParaRPr>
          </a:p>
        </p:txBody>
      </p:sp>
      <p:sp>
        <p:nvSpPr>
          <p:cNvPr id="7" name="TextBox 6"/>
          <p:cNvSpPr txBox="1"/>
          <p:nvPr/>
        </p:nvSpPr>
        <p:spPr>
          <a:xfrm>
            <a:off x="5798418" y="4240709"/>
            <a:ext cx="3084394" cy="769441"/>
          </a:xfrm>
          <a:prstGeom prst="rect">
            <a:avLst/>
          </a:prstGeom>
          <a:noFill/>
        </p:spPr>
        <p:txBody>
          <a:bodyPr wrap="square" rtlCol="0">
            <a:spAutoFit/>
          </a:bodyPr>
          <a:lstStyle/>
          <a:p>
            <a:pPr algn="r" defTabSz="457200"/>
            <a:r>
              <a:rPr lang="zh-TW" altLang="en-US" sz="2400" dirty="0">
                <a:solidFill>
                  <a:prstClr val="black"/>
                </a:solidFill>
                <a:latin typeface="Calibri"/>
                <a:ea typeface="Heiti TC Light"/>
                <a:cs typeface="Calibri"/>
              </a:rPr>
              <a:t>提高免疫</a:t>
            </a:r>
            <a:r>
              <a:rPr lang="zh-TW" altLang="en-US" sz="2400" dirty="0" smtClean="0">
                <a:solidFill>
                  <a:prstClr val="black"/>
                </a:solidFill>
                <a:latin typeface="Calibri"/>
                <a:ea typeface="Heiti TC Light"/>
                <a:cs typeface="Calibri"/>
              </a:rPr>
              <a:t>力</a:t>
            </a:r>
            <a:endParaRPr lang="en-US" altLang="zh-TW" sz="2400" dirty="0" smtClean="0">
              <a:solidFill>
                <a:prstClr val="black"/>
              </a:solidFill>
              <a:latin typeface="Calibri"/>
              <a:ea typeface="Heiti TC Light"/>
              <a:cs typeface="Calibri"/>
            </a:endParaRPr>
          </a:p>
          <a:p>
            <a:pPr algn="r" defTabSz="457200"/>
            <a:r>
              <a:rPr lang="en-US" sz="2000" dirty="0" smtClean="0">
                <a:solidFill>
                  <a:prstClr val="black"/>
                </a:solidFill>
                <a:latin typeface="Calibri"/>
                <a:ea typeface="Heiti TC Light"/>
                <a:cs typeface="Calibri"/>
              </a:rPr>
              <a:t>Improved Immunity</a:t>
            </a:r>
            <a:endParaRPr lang="en-US" sz="2000" dirty="0">
              <a:solidFill>
                <a:prstClr val="black"/>
              </a:solidFill>
              <a:latin typeface="Calibri"/>
              <a:ea typeface="Heiti TC Light"/>
              <a:cs typeface="Calibri"/>
            </a:endParaRPr>
          </a:p>
        </p:txBody>
      </p:sp>
      <p:sp>
        <p:nvSpPr>
          <p:cNvPr id="5" name="TextBox 4"/>
          <p:cNvSpPr txBox="1"/>
          <p:nvPr/>
        </p:nvSpPr>
        <p:spPr>
          <a:xfrm>
            <a:off x="135176" y="1307264"/>
            <a:ext cx="3084394" cy="461665"/>
          </a:xfrm>
          <a:prstGeom prst="rect">
            <a:avLst/>
          </a:prstGeom>
          <a:noFill/>
        </p:spPr>
        <p:txBody>
          <a:bodyPr wrap="square" rtlCol="0">
            <a:spAutoFit/>
          </a:bodyPr>
          <a:lstStyle/>
          <a:p>
            <a:pPr defTabSz="457200"/>
            <a:r>
              <a:rPr lang="zh-TW" altLang="en-US" sz="2400" dirty="0">
                <a:solidFill>
                  <a:prstClr val="black"/>
                </a:solidFill>
                <a:latin typeface="Calibri"/>
                <a:ea typeface="Heiti TC Light"/>
                <a:cs typeface="Calibri"/>
              </a:rPr>
              <a:t>癌</a:t>
            </a:r>
            <a:r>
              <a:rPr lang="zh-TW" altLang="en-US" sz="2400" dirty="0" smtClean="0">
                <a:solidFill>
                  <a:prstClr val="black"/>
                </a:solidFill>
                <a:latin typeface="Calibri"/>
                <a:ea typeface="Heiti TC Light"/>
                <a:cs typeface="Calibri"/>
              </a:rPr>
              <a:t>症</a:t>
            </a:r>
            <a:r>
              <a:rPr lang="en-US" sz="2400" dirty="0" smtClean="0">
                <a:solidFill>
                  <a:prstClr val="black"/>
                </a:solidFill>
                <a:latin typeface="Calibri"/>
                <a:ea typeface="Heiti TC Light"/>
                <a:cs typeface="Calibri"/>
              </a:rPr>
              <a:t> Cancer</a:t>
            </a:r>
          </a:p>
        </p:txBody>
      </p:sp>
      <p:sp>
        <p:nvSpPr>
          <p:cNvPr id="8" name="TextBox 7"/>
          <p:cNvSpPr txBox="1"/>
          <p:nvPr/>
        </p:nvSpPr>
        <p:spPr>
          <a:xfrm>
            <a:off x="144857" y="1718335"/>
            <a:ext cx="5112943" cy="1415772"/>
          </a:xfrm>
          <a:prstGeom prst="rect">
            <a:avLst/>
          </a:prstGeom>
          <a:noFill/>
        </p:spPr>
        <p:txBody>
          <a:bodyPr wrap="square" rtlCol="0">
            <a:spAutoFit/>
          </a:bodyPr>
          <a:lstStyle/>
          <a:p>
            <a:pPr defTabSz="457200"/>
            <a:r>
              <a:rPr lang="zh-TW" altLang="en-US" dirty="0">
                <a:solidFill>
                  <a:prstClr val="black"/>
                </a:solidFill>
                <a:latin typeface="Calibri"/>
                <a:ea typeface="Heiti TC Light"/>
                <a:cs typeface="Calibri"/>
              </a:rPr>
              <a:t>醫學雜誌</a:t>
            </a:r>
            <a:r>
              <a:rPr lang="en-US" altLang="zh-TW" dirty="0">
                <a:solidFill>
                  <a:prstClr val="black"/>
                </a:solidFill>
                <a:latin typeface="Calibri"/>
                <a:ea typeface="Heiti TC Light"/>
                <a:cs typeface="Calibri"/>
              </a:rPr>
              <a:t>《</a:t>
            </a:r>
            <a:r>
              <a:rPr lang="en-US" i="1" dirty="0">
                <a:solidFill>
                  <a:prstClr val="black"/>
                </a:solidFill>
                <a:latin typeface="Calibri"/>
                <a:ea typeface="Heiti TC Light"/>
                <a:cs typeface="Calibri"/>
              </a:rPr>
              <a:t>Journal Planta </a:t>
            </a:r>
            <a:r>
              <a:rPr lang="en-US" i="1" dirty="0" err="1">
                <a:solidFill>
                  <a:prstClr val="black"/>
                </a:solidFill>
                <a:latin typeface="Calibri"/>
                <a:ea typeface="Heiti TC Light"/>
                <a:cs typeface="Calibri"/>
              </a:rPr>
              <a:t>Medica</a:t>
            </a:r>
            <a:r>
              <a:rPr lang="en-US" altLang="zh-TW" i="1" dirty="0">
                <a:solidFill>
                  <a:prstClr val="black"/>
                </a:solidFill>
                <a:latin typeface="Calibri"/>
                <a:ea typeface="Heiti TC Light"/>
                <a:cs typeface="Calibri"/>
              </a:rPr>
              <a:t>》</a:t>
            </a:r>
            <a:r>
              <a:rPr lang="zh-TW" altLang="en-US" dirty="0">
                <a:solidFill>
                  <a:prstClr val="black"/>
                </a:solidFill>
                <a:latin typeface="Calibri"/>
                <a:ea typeface="Heiti TC Light"/>
                <a:cs typeface="Calibri"/>
              </a:rPr>
              <a:t>發表的研究發現，菠蘿酵素在動物實驗中治療癌症的功效比化療藥物更顯著</a:t>
            </a:r>
            <a:r>
              <a:rPr lang="zh-TW" altLang="en-US" dirty="0" smtClean="0">
                <a:solidFill>
                  <a:prstClr val="black"/>
                </a:solidFill>
                <a:latin typeface="Calibri"/>
                <a:ea typeface="Heiti TC Light"/>
                <a:cs typeface="Calibri"/>
              </a:rPr>
              <a:t>。</a:t>
            </a:r>
            <a:r>
              <a:rPr lang="en-US" sz="1600" dirty="0" smtClean="0">
                <a:solidFill>
                  <a:prstClr val="black"/>
                </a:solidFill>
                <a:latin typeface="Calibri"/>
                <a:ea typeface="Heiti TC Light"/>
                <a:cs typeface="Calibri"/>
              </a:rPr>
              <a:t>A </a:t>
            </a:r>
            <a:r>
              <a:rPr lang="en-US" sz="1600" dirty="0">
                <a:solidFill>
                  <a:prstClr val="black"/>
                </a:solidFill>
                <a:latin typeface="Calibri"/>
                <a:ea typeface="Heiti TC Light"/>
                <a:cs typeface="Calibri"/>
              </a:rPr>
              <a:t>study published in the </a:t>
            </a:r>
            <a:r>
              <a:rPr lang="en-US" sz="1600" i="1" dirty="0">
                <a:solidFill>
                  <a:prstClr val="black"/>
                </a:solidFill>
                <a:latin typeface="Calibri"/>
                <a:ea typeface="Heiti TC Light"/>
                <a:cs typeface="Calibri"/>
              </a:rPr>
              <a:t>Journal Planta </a:t>
            </a:r>
            <a:r>
              <a:rPr lang="en-US" sz="1600" i="1" dirty="0" err="1">
                <a:solidFill>
                  <a:prstClr val="black"/>
                </a:solidFill>
                <a:latin typeface="Calibri"/>
                <a:ea typeface="Heiti TC Light"/>
                <a:cs typeface="Calibri"/>
              </a:rPr>
              <a:t>Medica</a:t>
            </a:r>
            <a:r>
              <a:rPr lang="en-US" sz="1600" dirty="0">
                <a:solidFill>
                  <a:prstClr val="black"/>
                </a:solidFill>
                <a:latin typeface="Calibri"/>
                <a:ea typeface="Heiti TC Light"/>
                <a:cs typeface="Calibri"/>
              </a:rPr>
              <a:t> discovered that bromelain treated cancer in an animal study better than the chemotherapy drug. </a:t>
            </a:r>
          </a:p>
        </p:txBody>
      </p:sp>
      <p:sp>
        <p:nvSpPr>
          <p:cNvPr id="11" name="TextBox 10"/>
          <p:cNvSpPr txBox="1"/>
          <p:nvPr/>
        </p:nvSpPr>
        <p:spPr>
          <a:xfrm>
            <a:off x="152400" y="3028950"/>
            <a:ext cx="5055773" cy="1384995"/>
          </a:xfrm>
          <a:prstGeom prst="rect">
            <a:avLst/>
          </a:prstGeom>
          <a:noFill/>
        </p:spPr>
        <p:txBody>
          <a:bodyPr wrap="square" rtlCol="0">
            <a:spAutoFit/>
          </a:bodyPr>
          <a:lstStyle/>
          <a:p>
            <a:pPr defTabSz="457200"/>
            <a:r>
              <a:rPr lang="zh-TW" altLang="en-US" dirty="0">
                <a:solidFill>
                  <a:prstClr val="black"/>
                </a:solidFill>
                <a:latin typeface="Calibri"/>
                <a:ea typeface="Heiti TC Light"/>
                <a:cs typeface="Calibri"/>
              </a:rPr>
              <a:t>菠蘿酵素</a:t>
            </a:r>
            <a:r>
              <a:rPr lang="zh-TW" altLang="en-US" dirty="0" smtClean="0">
                <a:solidFill>
                  <a:prstClr val="black"/>
                </a:solidFill>
                <a:latin typeface="Calibri"/>
                <a:ea typeface="Heiti TC Light"/>
                <a:cs typeface="Calibri"/>
              </a:rPr>
              <a:t>可作為血</a:t>
            </a:r>
            <a:r>
              <a:rPr lang="zh-TW" altLang="en-US" dirty="0">
                <a:solidFill>
                  <a:prstClr val="black"/>
                </a:solidFill>
                <a:latin typeface="Calibri"/>
                <a:ea typeface="Heiti TC Light"/>
                <a:cs typeface="Calibri"/>
              </a:rPr>
              <a:t>液稀釋</a:t>
            </a:r>
            <a:r>
              <a:rPr lang="zh-TW" altLang="en-US" dirty="0" smtClean="0">
                <a:solidFill>
                  <a:prstClr val="black"/>
                </a:solidFill>
                <a:latin typeface="Calibri"/>
                <a:ea typeface="Heiti TC Light"/>
                <a:cs typeface="Calibri"/>
              </a:rPr>
              <a:t>劑。較</a:t>
            </a:r>
            <a:r>
              <a:rPr lang="zh-TW" altLang="en-US" dirty="0">
                <a:solidFill>
                  <a:prstClr val="black"/>
                </a:solidFill>
                <a:latin typeface="Calibri"/>
                <a:ea typeface="Heiti TC Light"/>
                <a:cs typeface="Calibri"/>
              </a:rPr>
              <a:t>稀薄的血液，能減低患上中風、心臟病和心臟有關問題的風險</a:t>
            </a:r>
            <a:r>
              <a:rPr lang="zh-TW" altLang="en-US" dirty="0" smtClean="0">
                <a:solidFill>
                  <a:prstClr val="black"/>
                </a:solidFill>
                <a:latin typeface="Calibri"/>
                <a:ea typeface="Heiti TC Light"/>
                <a:cs typeface="Calibri"/>
              </a:rPr>
              <a:t>。</a:t>
            </a:r>
            <a:endParaRPr lang="en-US" altLang="zh-TW" dirty="0" smtClean="0">
              <a:solidFill>
                <a:prstClr val="black"/>
              </a:solidFill>
              <a:latin typeface="Calibri"/>
              <a:ea typeface="Heiti TC Light"/>
              <a:cs typeface="Calibri"/>
            </a:endParaRPr>
          </a:p>
          <a:p>
            <a:pPr defTabSz="457200"/>
            <a:r>
              <a:rPr lang="en-US" sz="1600" dirty="0" smtClean="0">
                <a:solidFill>
                  <a:prstClr val="black"/>
                </a:solidFill>
                <a:latin typeface="Calibri"/>
                <a:ea typeface="Heiti TC Light"/>
                <a:cs typeface="Calibri"/>
              </a:rPr>
              <a:t>Bromelain works </a:t>
            </a:r>
            <a:r>
              <a:rPr lang="en-US" sz="1600" dirty="0">
                <a:solidFill>
                  <a:prstClr val="black"/>
                </a:solidFill>
                <a:latin typeface="Calibri"/>
                <a:ea typeface="Heiti TC Light"/>
                <a:cs typeface="Calibri"/>
              </a:rPr>
              <a:t>as a blood </a:t>
            </a:r>
            <a:r>
              <a:rPr lang="en-US" sz="1600" dirty="0" smtClean="0">
                <a:solidFill>
                  <a:prstClr val="black"/>
                </a:solidFill>
                <a:latin typeface="Calibri"/>
                <a:ea typeface="Heiti TC Light"/>
                <a:cs typeface="Calibri"/>
              </a:rPr>
              <a:t>thinner. Thinner </a:t>
            </a:r>
            <a:r>
              <a:rPr lang="en-US" sz="1600" dirty="0">
                <a:solidFill>
                  <a:prstClr val="black"/>
                </a:solidFill>
                <a:latin typeface="Calibri"/>
                <a:ea typeface="Heiti TC Light"/>
                <a:cs typeface="Calibri"/>
              </a:rPr>
              <a:t>blood is associated with lower chances of stroke, heart attack and heart-related issues. </a:t>
            </a:r>
          </a:p>
        </p:txBody>
      </p:sp>
      <p:sp>
        <p:nvSpPr>
          <p:cNvPr id="12" name="TextBox 11"/>
          <p:cNvSpPr txBox="1"/>
          <p:nvPr/>
        </p:nvSpPr>
        <p:spPr>
          <a:xfrm>
            <a:off x="5410200" y="1890395"/>
            <a:ext cx="3657600" cy="1384995"/>
          </a:xfrm>
          <a:prstGeom prst="rect">
            <a:avLst/>
          </a:prstGeom>
          <a:noFill/>
        </p:spPr>
        <p:txBody>
          <a:bodyPr wrap="square" rtlCol="0">
            <a:spAutoFit/>
          </a:bodyPr>
          <a:lstStyle/>
          <a:p>
            <a:pPr algn="just" defTabSz="457200"/>
            <a:r>
              <a:rPr lang="zh-TW" altLang="en-US" dirty="0">
                <a:solidFill>
                  <a:prstClr val="black"/>
                </a:solidFill>
                <a:latin typeface="Calibri"/>
                <a:ea typeface="Heiti TC Light"/>
                <a:cs typeface="Calibri"/>
              </a:rPr>
              <a:t>研究證實菠蘿酵素能減少軟組織損傷和炎症腫脹</a:t>
            </a:r>
            <a:r>
              <a:rPr lang="zh-TW" altLang="en-US" dirty="0" smtClean="0">
                <a:solidFill>
                  <a:prstClr val="black"/>
                </a:solidFill>
                <a:latin typeface="Calibri"/>
                <a:ea typeface="Heiti TC Light"/>
                <a:cs typeface="Calibri"/>
              </a:rPr>
              <a:t>。</a:t>
            </a:r>
            <a:r>
              <a:rPr lang="en-US" sz="1600" dirty="0" smtClean="0">
                <a:solidFill>
                  <a:prstClr val="black"/>
                </a:solidFill>
                <a:latin typeface="Calibri"/>
                <a:ea typeface="Heiti TC Light"/>
                <a:cs typeface="Calibri"/>
              </a:rPr>
              <a:t>Research </a:t>
            </a:r>
            <a:r>
              <a:rPr lang="en-US" sz="1600" dirty="0">
                <a:solidFill>
                  <a:prstClr val="black"/>
                </a:solidFill>
                <a:latin typeface="Calibri"/>
                <a:ea typeface="Heiti TC Light"/>
                <a:cs typeface="Calibri"/>
              </a:rPr>
              <a:t>has demonstrated bromelain’s ability to reduce the swelling and inflammation of soft-tissue injuries. </a:t>
            </a:r>
          </a:p>
        </p:txBody>
      </p:sp>
      <p:sp>
        <p:nvSpPr>
          <p:cNvPr id="13" name="TextBox 12"/>
          <p:cNvSpPr txBox="1"/>
          <p:nvPr/>
        </p:nvSpPr>
        <p:spPr>
          <a:xfrm>
            <a:off x="5334000" y="3185577"/>
            <a:ext cx="3733800" cy="1138773"/>
          </a:xfrm>
          <a:prstGeom prst="rect">
            <a:avLst/>
          </a:prstGeom>
          <a:noFill/>
        </p:spPr>
        <p:txBody>
          <a:bodyPr wrap="square" rtlCol="0">
            <a:spAutoFit/>
          </a:bodyPr>
          <a:lstStyle/>
          <a:p>
            <a:pPr algn="just" defTabSz="457200"/>
            <a:r>
              <a:rPr lang="zh-TW" altLang="en-US" dirty="0" smtClean="0">
                <a:solidFill>
                  <a:prstClr val="black"/>
                </a:solidFill>
                <a:latin typeface="Calibri"/>
                <a:ea typeface="Heiti TC Light"/>
                <a:cs typeface="Calibri"/>
              </a:rPr>
              <a:t>研</a:t>
            </a:r>
            <a:r>
              <a:rPr lang="zh-TW" altLang="en-US" dirty="0">
                <a:solidFill>
                  <a:prstClr val="black"/>
                </a:solidFill>
                <a:latin typeface="Calibri"/>
                <a:ea typeface="Heiti TC Light"/>
                <a:cs typeface="Calibri"/>
              </a:rPr>
              <a:t>究</a:t>
            </a:r>
            <a:r>
              <a:rPr lang="zh-TW" altLang="en-US" dirty="0" smtClean="0">
                <a:solidFill>
                  <a:prstClr val="black"/>
                </a:solidFill>
                <a:latin typeface="Calibri"/>
                <a:ea typeface="Heiti TC Light"/>
                <a:cs typeface="Calibri"/>
              </a:rPr>
              <a:t>指菠</a:t>
            </a:r>
            <a:r>
              <a:rPr lang="zh-TW" altLang="en-US" dirty="0">
                <a:solidFill>
                  <a:prstClr val="black"/>
                </a:solidFill>
                <a:latin typeface="Calibri"/>
                <a:ea typeface="Heiti TC Light"/>
                <a:cs typeface="Calibri"/>
              </a:rPr>
              <a:t>蘿酵素可以增強體內某些免疫力受體</a:t>
            </a:r>
            <a:r>
              <a:rPr lang="zh-TW" altLang="en-US" dirty="0" smtClean="0">
                <a:solidFill>
                  <a:prstClr val="black"/>
                </a:solidFill>
                <a:latin typeface="Calibri"/>
                <a:ea typeface="Heiti TC Light"/>
                <a:cs typeface="Calibri"/>
              </a:rPr>
              <a:t>。</a:t>
            </a:r>
            <a:r>
              <a:rPr lang="en-US" sz="1600" dirty="0" smtClean="0">
                <a:solidFill>
                  <a:prstClr val="black"/>
                </a:solidFill>
                <a:latin typeface="Calibri"/>
                <a:ea typeface="Heiti TC Light"/>
                <a:cs typeface="Calibri"/>
              </a:rPr>
              <a:t>Studies </a:t>
            </a:r>
            <a:r>
              <a:rPr lang="en-US" sz="1600" dirty="0">
                <a:solidFill>
                  <a:prstClr val="black"/>
                </a:solidFill>
                <a:latin typeface="Calibri"/>
                <a:ea typeface="Heiti TC Light"/>
                <a:cs typeface="Calibri"/>
              </a:rPr>
              <a:t>have indicated Bromelain may enable certain immunity enhancing receptors in the body. </a:t>
            </a:r>
          </a:p>
        </p:txBody>
      </p:sp>
      <p:pic>
        <p:nvPicPr>
          <p:cNvPr id="16" name="Picture 15" descr="top_pineapple.png"/>
          <p:cNvPicPr>
            <a:picLocks noChangeAspect="1"/>
          </p:cNvPicPr>
          <p:nvPr/>
        </p:nvPicPr>
        <p:blipFill>
          <a:blip r:embed="rId4"/>
          <a:stretch>
            <a:fillRect/>
          </a:stretch>
        </p:blipFill>
        <p:spPr>
          <a:xfrm>
            <a:off x="795667" y="260741"/>
            <a:ext cx="2232387" cy="1277355"/>
          </a:xfrm>
          <a:prstGeom prst="rect">
            <a:avLst/>
          </a:prstGeom>
        </p:spPr>
      </p:pic>
    </p:spTree>
    <p:extLst>
      <p:ext uri="{BB962C8B-B14F-4D97-AF65-F5344CB8AC3E}">
        <p14:creationId xmlns:p14="http://schemas.microsoft.com/office/powerpoint/2010/main" val="262241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32" presetClass="emph" presetSubtype="0" fill="hold" grpId="0" nodeType="withEffect">
                                  <p:stCondLst>
                                    <p:cond delay="0"/>
                                  </p:stCondLst>
                                  <p:childTnLst>
                                    <p:animRot by="120000">
                                      <p:cBhvr>
                                        <p:cTn id="22" dur="100" fill="hold">
                                          <p:stCondLst>
                                            <p:cond delay="0"/>
                                          </p:stCondLst>
                                        </p:cTn>
                                        <p:tgtEl>
                                          <p:spTgt spid="4"/>
                                        </p:tgtEl>
                                        <p:attrNameLst>
                                          <p:attrName>r</p:attrName>
                                        </p:attrNameLst>
                                      </p:cBhvr>
                                    </p:animRot>
                                    <p:animRot by="-240000">
                                      <p:cBhvr>
                                        <p:cTn id="23" dur="200" fill="hold">
                                          <p:stCondLst>
                                            <p:cond delay="200"/>
                                          </p:stCondLst>
                                        </p:cTn>
                                        <p:tgtEl>
                                          <p:spTgt spid="4"/>
                                        </p:tgtEl>
                                        <p:attrNameLst>
                                          <p:attrName>r</p:attrName>
                                        </p:attrNameLst>
                                      </p:cBhvr>
                                    </p:animRot>
                                    <p:animRot by="240000">
                                      <p:cBhvr>
                                        <p:cTn id="24" dur="200" fill="hold">
                                          <p:stCondLst>
                                            <p:cond delay="400"/>
                                          </p:stCondLst>
                                        </p:cTn>
                                        <p:tgtEl>
                                          <p:spTgt spid="4"/>
                                        </p:tgtEl>
                                        <p:attrNameLst>
                                          <p:attrName>r</p:attrName>
                                        </p:attrNameLst>
                                      </p:cBhvr>
                                    </p:animRot>
                                    <p:animRot by="-240000">
                                      <p:cBhvr>
                                        <p:cTn id="25" dur="200" fill="hold">
                                          <p:stCondLst>
                                            <p:cond delay="600"/>
                                          </p:stCondLst>
                                        </p:cTn>
                                        <p:tgtEl>
                                          <p:spTgt spid="4"/>
                                        </p:tgtEl>
                                        <p:attrNameLst>
                                          <p:attrName>r</p:attrName>
                                        </p:attrNameLst>
                                      </p:cBhvr>
                                    </p:animRot>
                                    <p:animRot by="120000">
                                      <p:cBhvr>
                                        <p:cTn id="26" dur="200" fill="hold">
                                          <p:stCondLst>
                                            <p:cond delay="800"/>
                                          </p:stCondLst>
                                        </p:cTn>
                                        <p:tgtEl>
                                          <p:spTgt spid="4"/>
                                        </p:tgtEl>
                                        <p:attrNameLst>
                                          <p:attrName>r</p:attrName>
                                        </p:attrNameLst>
                                      </p:cBhvr>
                                    </p:animRot>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par>
                                <p:cTn id="37" presetID="32" presetClass="emph" presetSubtype="0" fill="hold" grpId="0" nodeType="withEffect">
                                  <p:stCondLst>
                                    <p:cond delay="0"/>
                                  </p:stCondLst>
                                  <p:childTnLst>
                                    <p:animRot by="120000">
                                      <p:cBhvr>
                                        <p:cTn id="38" dur="100" fill="hold">
                                          <p:stCondLst>
                                            <p:cond delay="0"/>
                                          </p:stCondLst>
                                        </p:cTn>
                                        <p:tgtEl>
                                          <p:spTgt spid="6"/>
                                        </p:tgtEl>
                                        <p:attrNameLst>
                                          <p:attrName>r</p:attrName>
                                        </p:attrNameLst>
                                      </p:cBhvr>
                                    </p:animRot>
                                    <p:animRot by="-240000">
                                      <p:cBhvr>
                                        <p:cTn id="39" dur="200" fill="hold">
                                          <p:stCondLst>
                                            <p:cond delay="200"/>
                                          </p:stCondLst>
                                        </p:cTn>
                                        <p:tgtEl>
                                          <p:spTgt spid="6"/>
                                        </p:tgtEl>
                                        <p:attrNameLst>
                                          <p:attrName>r</p:attrName>
                                        </p:attrNameLst>
                                      </p:cBhvr>
                                    </p:animRot>
                                    <p:animRot by="240000">
                                      <p:cBhvr>
                                        <p:cTn id="40" dur="200" fill="hold">
                                          <p:stCondLst>
                                            <p:cond delay="400"/>
                                          </p:stCondLst>
                                        </p:cTn>
                                        <p:tgtEl>
                                          <p:spTgt spid="6"/>
                                        </p:tgtEl>
                                        <p:attrNameLst>
                                          <p:attrName>r</p:attrName>
                                        </p:attrNameLst>
                                      </p:cBhvr>
                                    </p:animRot>
                                    <p:animRot by="-240000">
                                      <p:cBhvr>
                                        <p:cTn id="41" dur="200" fill="hold">
                                          <p:stCondLst>
                                            <p:cond delay="600"/>
                                          </p:stCondLst>
                                        </p:cTn>
                                        <p:tgtEl>
                                          <p:spTgt spid="6"/>
                                        </p:tgtEl>
                                        <p:attrNameLst>
                                          <p:attrName>r</p:attrName>
                                        </p:attrNameLst>
                                      </p:cBhvr>
                                    </p:animRot>
                                    <p:animRot by="120000">
                                      <p:cBhvr>
                                        <p:cTn id="42" dur="200" fill="hold">
                                          <p:stCondLst>
                                            <p:cond delay="800"/>
                                          </p:stCondLst>
                                        </p:cTn>
                                        <p:tgtEl>
                                          <p:spTgt spid="6"/>
                                        </p:tgtEl>
                                        <p:attrNameLst>
                                          <p:attrName>r</p:attrName>
                                        </p:attrNameLst>
                                      </p:cBhvr>
                                    </p:animRot>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32" presetClass="emph" presetSubtype="0" fill="hold" grpId="0" nodeType="withEffect">
                                  <p:stCondLst>
                                    <p:cond delay="0"/>
                                  </p:stCondLst>
                                  <p:childTnLst>
                                    <p:animRot by="120000">
                                      <p:cBhvr>
                                        <p:cTn id="56" dur="100" fill="hold">
                                          <p:stCondLst>
                                            <p:cond delay="0"/>
                                          </p:stCondLst>
                                        </p:cTn>
                                        <p:tgtEl>
                                          <p:spTgt spid="7"/>
                                        </p:tgtEl>
                                        <p:attrNameLst>
                                          <p:attrName>r</p:attrName>
                                        </p:attrNameLst>
                                      </p:cBhvr>
                                    </p:animRot>
                                    <p:animRot by="-240000">
                                      <p:cBhvr>
                                        <p:cTn id="57" dur="200" fill="hold">
                                          <p:stCondLst>
                                            <p:cond delay="200"/>
                                          </p:stCondLst>
                                        </p:cTn>
                                        <p:tgtEl>
                                          <p:spTgt spid="7"/>
                                        </p:tgtEl>
                                        <p:attrNameLst>
                                          <p:attrName>r</p:attrName>
                                        </p:attrNameLst>
                                      </p:cBhvr>
                                    </p:animRot>
                                    <p:animRot by="240000">
                                      <p:cBhvr>
                                        <p:cTn id="58" dur="200" fill="hold">
                                          <p:stCondLst>
                                            <p:cond delay="400"/>
                                          </p:stCondLst>
                                        </p:cTn>
                                        <p:tgtEl>
                                          <p:spTgt spid="7"/>
                                        </p:tgtEl>
                                        <p:attrNameLst>
                                          <p:attrName>r</p:attrName>
                                        </p:attrNameLst>
                                      </p:cBhvr>
                                    </p:animRot>
                                    <p:animRot by="-240000">
                                      <p:cBhvr>
                                        <p:cTn id="59" dur="200" fill="hold">
                                          <p:stCondLst>
                                            <p:cond delay="600"/>
                                          </p:stCondLst>
                                        </p:cTn>
                                        <p:tgtEl>
                                          <p:spTgt spid="7"/>
                                        </p:tgtEl>
                                        <p:attrNameLst>
                                          <p:attrName>r</p:attrName>
                                        </p:attrNameLst>
                                      </p:cBhvr>
                                    </p:animRot>
                                    <p:animRot by="120000">
                                      <p:cBhvr>
                                        <p:cTn id="60" dur="200" fill="hold">
                                          <p:stCondLst>
                                            <p:cond delay="800"/>
                                          </p:stCondLst>
                                        </p:cTn>
                                        <p:tgtEl>
                                          <p:spTgt spid="7"/>
                                        </p:tgtEl>
                                        <p:attrNameLst>
                                          <p:attrName>r</p:attrName>
                                        </p:attrNameLst>
                                      </p:cBhvr>
                                    </p:animRot>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13"/>
                                        </p:tgtEl>
                                      </p:cBhvr>
                                    </p:animEffect>
                                    <p:anim calcmode="lin" valueType="num">
                                      <p:cBhvr>
                                        <p:cTn id="70" dur="1000"/>
                                        <p:tgtEl>
                                          <p:spTgt spid="13"/>
                                        </p:tgtEl>
                                        <p:attrNameLst>
                                          <p:attrName>ppt_x</p:attrName>
                                        </p:attrNameLst>
                                      </p:cBhvr>
                                      <p:tavLst>
                                        <p:tav tm="0">
                                          <p:val>
                                            <p:strVal val="ppt_x"/>
                                          </p:val>
                                        </p:tav>
                                        <p:tav tm="100000">
                                          <p:val>
                                            <p:strVal val="ppt_x"/>
                                          </p:val>
                                        </p:tav>
                                      </p:tavLst>
                                    </p:anim>
                                    <p:anim calcmode="lin" valueType="num">
                                      <p:cBhvr>
                                        <p:cTn id="71" dur="1000"/>
                                        <p:tgtEl>
                                          <p:spTgt spid="13"/>
                                        </p:tgtEl>
                                        <p:attrNameLst>
                                          <p:attrName>ppt_y</p:attrName>
                                        </p:attrNameLst>
                                      </p:cBhvr>
                                      <p:tavLst>
                                        <p:tav tm="0">
                                          <p:val>
                                            <p:strVal val="ppt_y"/>
                                          </p:val>
                                        </p:tav>
                                        <p:tav tm="100000">
                                          <p:val>
                                            <p:strVal val="ppt_y+.1"/>
                                          </p:val>
                                        </p:tav>
                                      </p:tavLst>
                                    </p:anim>
                                    <p:set>
                                      <p:cBhvr>
                                        <p:cTn id="72" dur="1" fill="hold">
                                          <p:stCondLst>
                                            <p:cond delay="999"/>
                                          </p:stCondLst>
                                        </p:cTn>
                                        <p:tgtEl>
                                          <p:spTgt spid="13"/>
                                        </p:tgtEl>
                                        <p:attrNameLst>
                                          <p:attrName>style.visibility</p:attrName>
                                        </p:attrNameLst>
                                      </p:cBhvr>
                                      <p:to>
                                        <p:strVal val="hidden"/>
                                      </p:to>
                                    </p:set>
                                  </p:childTnLst>
                                </p:cTn>
                              </p:par>
                              <p:par>
                                <p:cTn id="73" presetID="45" presetClass="entr" presetSubtype="0" fill="hold" grpId="1"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000"/>
                                        <p:tgtEl>
                                          <p:spTgt spid="5"/>
                                        </p:tgtEl>
                                      </p:cBhvr>
                                    </p:animEffect>
                                    <p:anim calcmode="lin" valueType="num">
                                      <p:cBhvr>
                                        <p:cTn id="76" dur="2000" fill="hold"/>
                                        <p:tgtEl>
                                          <p:spTgt spid="5"/>
                                        </p:tgtEl>
                                        <p:attrNameLst>
                                          <p:attrName>ppt_w</p:attrName>
                                        </p:attrNameLst>
                                      </p:cBhvr>
                                      <p:tavLst>
                                        <p:tav tm="0" fmla="#ppt_w*sin(2.5*pi*$)">
                                          <p:val>
                                            <p:fltVal val="0"/>
                                          </p:val>
                                        </p:tav>
                                        <p:tav tm="100000">
                                          <p:val>
                                            <p:fltVal val="1"/>
                                          </p:val>
                                        </p:tav>
                                      </p:tavLst>
                                    </p:anim>
                                    <p:anim calcmode="lin" valueType="num">
                                      <p:cBhvr>
                                        <p:cTn id="77" dur="2000" fill="hold"/>
                                        <p:tgtEl>
                                          <p:spTgt spid="5"/>
                                        </p:tgtEl>
                                        <p:attrNameLst>
                                          <p:attrName>ppt_h</p:attrName>
                                        </p:attrNameLst>
                                      </p:cBhvr>
                                      <p:tavLst>
                                        <p:tav tm="0">
                                          <p:val>
                                            <p:strVal val="#ppt_h"/>
                                          </p:val>
                                        </p:tav>
                                        <p:tav tm="100000">
                                          <p:val>
                                            <p:strVal val="#ppt_h"/>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2000"/>
                                        <p:tgtEl>
                                          <p:spTgt spid="4"/>
                                        </p:tgtEl>
                                      </p:cBhvr>
                                    </p:animEffect>
                                    <p:anim calcmode="lin" valueType="num">
                                      <p:cBhvr>
                                        <p:cTn id="81" dur="2000" fill="hold"/>
                                        <p:tgtEl>
                                          <p:spTgt spid="4"/>
                                        </p:tgtEl>
                                        <p:attrNameLst>
                                          <p:attrName>ppt_w</p:attrName>
                                        </p:attrNameLst>
                                      </p:cBhvr>
                                      <p:tavLst>
                                        <p:tav tm="0" fmla="#ppt_w*sin(2.5*pi*$)">
                                          <p:val>
                                            <p:fltVal val="0"/>
                                          </p:val>
                                        </p:tav>
                                        <p:tav tm="100000">
                                          <p:val>
                                            <p:fltVal val="1"/>
                                          </p:val>
                                        </p:tav>
                                      </p:tavLst>
                                    </p:anim>
                                    <p:anim calcmode="lin" valueType="num">
                                      <p:cBhvr>
                                        <p:cTn id="82" dur="2000" fill="hold"/>
                                        <p:tgtEl>
                                          <p:spTgt spid="4"/>
                                        </p:tgtEl>
                                        <p:attrNameLst>
                                          <p:attrName>ppt_h</p:attrName>
                                        </p:attrNameLst>
                                      </p:cBhvr>
                                      <p:tavLst>
                                        <p:tav tm="0">
                                          <p:val>
                                            <p:strVal val="#ppt_h"/>
                                          </p:val>
                                        </p:tav>
                                        <p:tav tm="100000">
                                          <p:val>
                                            <p:strVal val="#ppt_h"/>
                                          </p:val>
                                        </p:tav>
                                      </p:tavLst>
                                    </p:anim>
                                  </p:childTnLst>
                                </p:cTn>
                              </p:par>
                              <p:par>
                                <p:cTn id="83" presetID="45" presetClass="entr" presetSubtype="0" fill="hold" grpId="1"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2000"/>
                                        <p:tgtEl>
                                          <p:spTgt spid="6"/>
                                        </p:tgtEl>
                                      </p:cBhvr>
                                    </p:animEffect>
                                    <p:anim calcmode="lin" valueType="num">
                                      <p:cBhvr>
                                        <p:cTn id="86" dur="2000" fill="hold"/>
                                        <p:tgtEl>
                                          <p:spTgt spid="6"/>
                                        </p:tgtEl>
                                        <p:attrNameLst>
                                          <p:attrName>ppt_w</p:attrName>
                                        </p:attrNameLst>
                                      </p:cBhvr>
                                      <p:tavLst>
                                        <p:tav tm="0" fmla="#ppt_w*sin(2.5*pi*$)">
                                          <p:val>
                                            <p:fltVal val="0"/>
                                          </p:val>
                                        </p:tav>
                                        <p:tav tm="100000">
                                          <p:val>
                                            <p:fltVal val="1"/>
                                          </p:val>
                                        </p:tav>
                                      </p:tavLst>
                                    </p:anim>
                                    <p:anim calcmode="lin" valueType="num">
                                      <p:cBhvr>
                                        <p:cTn id="87" dur="2000" fill="hold"/>
                                        <p:tgtEl>
                                          <p:spTgt spid="6"/>
                                        </p:tgtEl>
                                        <p:attrNameLst>
                                          <p:attrName>ppt_h</p:attrName>
                                        </p:attrNameLst>
                                      </p:cBhvr>
                                      <p:tavLst>
                                        <p:tav tm="0">
                                          <p:val>
                                            <p:strVal val="#ppt_h"/>
                                          </p:val>
                                        </p:tav>
                                        <p:tav tm="100000">
                                          <p:val>
                                            <p:strVal val="#ppt_h"/>
                                          </p:val>
                                        </p:tav>
                                      </p:tavLst>
                                    </p:anim>
                                  </p:childTnLst>
                                </p:cTn>
                              </p:par>
                              <p:par>
                                <p:cTn id="88" presetID="45" presetClass="entr" presetSubtype="0" fill="hold" grpId="1"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2000"/>
                                        <p:tgtEl>
                                          <p:spTgt spid="7"/>
                                        </p:tgtEl>
                                      </p:cBhvr>
                                    </p:animEffect>
                                    <p:anim calcmode="lin" valueType="num">
                                      <p:cBhvr>
                                        <p:cTn id="91" dur="2000" fill="hold"/>
                                        <p:tgtEl>
                                          <p:spTgt spid="7"/>
                                        </p:tgtEl>
                                        <p:attrNameLst>
                                          <p:attrName>ppt_w</p:attrName>
                                        </p:attrNameLst>
                                      </p:cBhvr>
                                      <p:tavLst>
                                        <p:tav tm="0" fmla="#ppt_w*sin(2.5*pi*$)">
                                          <p:val>
                                            <p:fltVal val="0"/>
                                          </p:val>
                                        </p:tav>
                                        <p:tav tm="100000">
                                          <p:val>
                                            <p:fltVal val="1"/>
                                          </p:val>
                                        </p:tav>
                                      </p:tavLst>
                                    </p:anim>
                                    <p:anim calcmode="lin" valueType="num">
                                      <p:cBhvr>
                                        <p:cTn id="9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5" grpId="0"/>
      <p:bldP spid="5" grpId="1"/>
      <p:bldP spid="8" grpId="0"/>
      <p:bldP spid="8" grpId="1"/>
      <p:bldP spid="11" grpId="0"/>
      <p:bldP spid="11" grpId="1"/>
      <p:bldP spid="12" grpId="0"/>
      <p:bldP spid="12" grpId="1"/>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744" y="470262"/>
            <a:ext cx="8186056" cy="592966"/>
          </a:xfrm>
        </p:spPr>
        <p:txBody>
          <a:bodyPr>
            <a:normAutofit fontScale="90000"/>
          </a:bodyPr>
          <a:lstStyle/>
          <a:p>
            <a:r>
              <a:rPr lang="en-US" dirty="0" err="1">
                <a:latin typeface="Calibri"/>
                <a:ea typeface="Heiti TC Light"/>
                <a:cs typeface="Calibri"/>
              </a:rPr>
              <a:t>Isotonix</a:t>
            </a:r>
            <a:r>
              <a:rPr lang="en-US" dirty="0">
                <a:latin typeface="Calibri"/>
                <a:ea typeface="Heiti TC Light"/>
                <a:cs typeface="Calibri"/>
              </a:rPr>
              <a:t>®</a:t>
            </a:r>
            <a:r>
              <a:rPr lang="zh-TW" altLang="en-US" dirty="0">
                <a:latin typeface="Calibri"/>
                <a:ea typeface="Heiti TC Light"/>
                <a:cs typeface="Calibri"/>
              </a:rPr>
              <a:t>菠蘿酵素沖</a:t>
            </a:r>
            <a:r>
              <a:rPr lang="zh-TW" altLang="en-US" dirty="0" smtClean="0">
                <a:latin typeface="Calibri"/>
                <a:ea typeface="Heiti TC Light"/>
                <a:cs typeface="Calibri"/>
              </a:rPr>
              <a:t>飲</a:t>
            </a:r>
            <a:r>
              <a:rPr lang="en-US" altLang="zh-TW" dirty="0" smtClean="0">
                <a:latin typeface="Calibri"/>
                <a:ea typeface="Heiti TC Light"/>
                <a:cs typeface="Calibri"/>
              </a:rPr>
              <a:t/>
            </a:r>
            <a:br>
              <a:rPr lang="en-US" altLang="zh-TW" dirty="0" smtClean="0">
                <a:latin typeface="Calibri"/>
                <a:ea typeface="Heiti TC Light"/>
                <a:cs typeface="Calibri"/>
              </a:rPr>
            </a:br>
            <a:r>
              <a:rPr lang="en-US" altLang="zh-TW" sz="4000" dirty="0" smtClean="0">
                <a:latin typeface="Calibri"/>
                <a:ea typeface="Heiti TC Light"/>
                <a:cs typeface="Calibri"/>
              </a:rPr>
              <a:t>Bromelain Plus Powder Drink</a:t>
            </a:r>
            <a:r>
              <a:rPr lang="zh-TW" altLang="en-US" sz="4000" dirty="0" smtClean="0">
                <a:latin typeface="Calibri"/>
                <a:ea typeface="Heiti TC Light"/>
                <a:cs typeface="Calibri"/>
              </a:rPr>
              <a:t> </a:t>
            </a:r>
            <a:endParaRPr lang="en-US" sz="4000" dirty="0">
              <a:solidFill>
                <a:srgbClr val="000000"/>
              </a:solidFill>
              <a:effectLst>
                <a:outerShdw blurRad="63500" dist="35560" dir="2700000" algn="ctr" rotWithShape="0">
                  <a:srgbClr val="3B3B3B"/>
                </a:outerShdw>
              </a:effectLst>
              <a:latin typeface="Calibri"/>
              <a:ea typeface="Heiti TC Light"/>
              <a:cs typeface="Calibri"/>
            </a:endParaRPr>
          </a:p>
        </p:txBody>
      </p:sp>
      <p:sp>
        <p:nvSpPr>
          <p:cNvPr id="3" name="Content Placeholder 2"/>
          <p:cNvSpPr>
            <a:spLocks noGrp="1"/>
          </p:cNvSpPr>
          <p:nvPr>
            <p:ph idx="1"/>
          </p:nvPr>
        </p:nvSpPr>
        <p:spPr>
          <a:xfrm>
            <a:off x="216979" y="1594916"/>
            <a:ext cx="3330264" cy="3330791"/>
          </a:xfrm>
        </p:spPr>
        <p:txBody>
          <a:bodyPr>
            <a:normAutofit/>
          </a:bodyPr>
          <a:lstStyle/>
          <a:p>
            <a:pPr marL="0" indent="0">
              <a:buNone/>
            </a:pPr>
            <a:r>
              <a:rPr lang="zh-TW" altLang="en-US" sz="2200" dirty="0">
                <a:latin typeface="Calibri"/>
                <a:ea typeface="Heiti TC Light"/>
                <a:cs typeface="Calibri"/>
              </a:rPr>
              <a:t>主要好處</a:t>
            </a:r>
            <a:r>
              <a:rPr lang="en-US" altLang="zh-TW" sz="2200" dirty="0">
                <a:latin typeface="Calibri"/>
                <a:ea typeface="Heiti TC Light"/>
                <a:cs typeface="Calibri"/>
              </a:rPr>
              <a:t>︰ </a:t>
            </a:r>
            <a:endParaRPr lang="en-US" sz="2200" dirty="0">
              <a:latin typeface="Calibri"/>
              <a:ea typeface="Heiti TC Light"/>
              <a:cs typeface="Calibri"/>
            </a:endParaRPr>
          </a:p>
          <a:p>
            <a:r>
              <a:rPr lang="zh-TW" altLang="en-US" sz="2200" dirty="0" smtClean="0">
                <a:latin typeface="Calibri"/>
                <a:ea typeface="Heiti TC Light"/>
                <a:cs typeface="Calibri"/>
              </a:rPr>
              <a:t>支</a:t>
            </a:r>
            <a:r>
              <a:rPr lang="zh-TW" altLang="en-US" sz="2200" dirty="0">
                <a:latin typeface="Calibri"/>
                <a:ea typeface="Heiti TC Light"/>
                <a:cs typeface="Calibri"/>
              </a:rPr>
              <a:t>援身體正常癒合過程 </a:t>
            </a:r>
          </a:p>
          <a:p>
            <a:r>
              <a:rPr lang="zh-TW" altLang="en-US" sz="2200" dirty="0" smtClean="0">
                <a:latin typeface="Calibri"/>
                <a:ea typeface="Heiti TC Light"/>
                <a:cs typeface="Calibri"/>
              </a:rPr>
              <a:t>促</a:t>
            </a:r>
            <a:r>
              <a:rPr lang="zh-TW" altLang="en-US" sz="2200" dirty="0">
                <a:latin typeface="Calibri"/>
                <a:ea typeface="Heiti TC Light"/>
                <a:cs typeface="Calibri"/>
              </a:rPr>
              <a:t>進細胞健康 </a:t>
            </a:r>
          </a:p>
          <a:p>
            <a:r>
              <a:rPr lang="zh-TW" altLang="en-US" sz="2200" dirty="0" smtClean="0">
                <a:latin typeface="Calibri"/>
                <a:ea typeface="Heiti TC Light"/>
                <a:cs typeface="Calibri"/>
              </a:rPr>
              <a:t>支</a:t>
            </a:r>
            <a:r>
              <a:rPr lang="zh-TW" altLang="en-US" sz="2200" dirty="0">
                <a:latin typeface="Calibri"/>
                <a:ea typeface="Heiti TC Light"/>
                <a:cs typeface="Calibri"/>
              </a:rPr>
              <a:t>援身體組織恢復及修復過程 </a:t>
            </a:r>
          </a:p>
          <a:p>
            <a:r>
              <a:rPr lang="zh-TW" altLang="en-US" sz="2200" dirty="0" smtClean="0">
                <a:latin typeface="Calibri"/>
                <a:ea typeface="Heiti TC Light"/>
                <a:cs typeface="Calibri"/>
              </a:rPr>
              <a:t>支</a:t>
            </a:r>
            <a:r>
              <a:rPr lang="zh-TW" altLang="en-US" sz="2200" dirty="0">
                <a:latin typeface="Calibri"/>
                <a:ea typeface="Heiti TC Light"/>
                <a:cs typeface="Calibri"/>
              </a:rPr>
              <a:t>援健康免疫功能 </a:t>
            </a:r>
          </a:p>
          <a:p>
            <a:r>
              <a:rPr lang="zh-TW" altLang="en-US" sz="2200" dirty="0" smtClean="0">
                <a:latin typeface="Calibri"/>
                <a:ea typeface="Heiti TC Light"/>
                <a:cs typeface="Calibri"/>
              </a:rPr>
              <a:t>支</a:t>
            </a:r>
            <a:r>
              <a:rPr lang="zh-TW" altLang="en-US" sz="2200" dirty="0">
                <a:latin typeface="Calibri"/>
                <a:ea typeface="Heiti TC Light"/>
                <a:cs typeface="Calibri"/>
              </a:rPr>
              <a:t>援健康關節功能 </a:t>
            </a:r>
          </a:p>
          <a:p>
            <a:endParaRPr lang="en-US" sz="2200" dirty="0" smtClean="0">
              <a:solidFill>
                <a:srgbClr val="000000"/>
              </a:solidFill>
              <a:latin typeface="Calibri"/>
              <a:ea typeface="Heiti TC Light"/>
              <a:cs typeface="Calibri"/>
            </a:endParaRPr>
          </a:p>
        </p:txBody>
      </p:sp>
      <p:sp>
        <p:nvSpPr>
          <p:cNvPr id="5" name="Content Placeholder 2"/>
          <p:cNvSpPr txBox="1">
            <a:spLocks/>
          </p:cNvSpPr>
          <p:nvPr/>
        </p:nvSpPr>
        <p:spPr>
          <a:xfrm>
            <a:off x="3668110" y="1608028"/>
            <a:ext cx="3647089" cy="333079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zh-TW" sz="2200" dirty="0">
                <a:solidFill>
                  <a:prstClr val="black"/>
                </a:solidFill>
                <a:latin typeface="Calibri"/>
                <a:ea typeface="Heiti TC Light"/>
                <a:cs typeface="Calibri"/>
              </a:rPr>
              <a:t>Primary Benefits</a:t>
            </a:r>
            <a:r>
              <a:rPr lang="en-US" altLang="zh-TW" sz="2200" dirty="0" smtClean="0">
                <a:solidFill>
                  <a:prstClr val="black"/>
                </a:solidFill>
                <a:latin typeface="Calibri"/>
                <a:ea typeface="Heiti TC Light"/>
                <a:cs typeface="Calibri"/>
              </a:rPr>
              <a:t>:</a:t>
            </a:r>
            <a:endParaRPr lang="en-US" altLang="zh-TW" sz="2200" dirty="0">
              <a:solidFill>
                <a:prstClr val="black"/>
              </a:solidFill>
              <a:latin typeface="Calibri"/>
              <a:ea typeface="Heiti TC Light"/>
              <a:cs typeface="Calibri"/>
            </a:endParaRPr>
          </a:p>
          <a:p>
            <a:r>
              <a:rPr lang="en-US" altLang="zh-TW" sz="2200" dirty="0" smtClean="0">
                <a:solidFill>
                  <a:prstClr val="black"/>
                </a:solidFill>
                <a:latin typeface="Calibri"/>
                <a:ea typeface="Heiti TC Light"/>
                <a:cs typeface="Calibri"/>
              </a:rPr>
              <a:t>Supports </a:t>
            </a:r>
            <a:r>
              <a:rPr lang="en-US" altLang="zh-TW" sz="2200" dirty="0">
                <a:solidFill>
                  <a:prstClr val="black"/>
                </a:solidFill>
                <a:latin typeface="Calibri"/>
                <a:ea typeface="Heiti TC Light"/>
                <a:cs typeface="Calibri"/>
              </a:rPr>
              <a:t>the body’s normal healing process</a:t>
            </a:r>
          </a:p>
          <a:p>
            <a:r>
              <a:rPr lang="en-US" altLang="zh-TW" sz="2200" dirty="0" smtClean="0">
                <a:solidFill>
                  <a:prstClr val="black"/>
                </a:solidFill>
                <a:latin typeface="Calibri"/>
                <a:ea typeface="Heiti TC Light"/>
                <a:cs typeface="Calibri"/>
              </a:rPr>
              <a:t>Promotes </a:t>
            </a:r>
            <a:r>
              <a:rPr lang="en-US" altLang="zh-TW" sz="2200" dirty="0">
                <a:solidFill>
                  <a:prstClr val="black"/>
                </a:solidFill>
                <a:latin typeface="Calibri"/>
                <a:ea typeface="Heiti TC Light"/>
                <a:cs typeface="Calibri"/>
              </a:rPr>
              <a:t>cell health</a:t>
            </a:r>
          </a:p>
          <a:p>
            <a:r>
              <a:rPr lang="en-US" altLang="zh-TW" sz="2200" dirty="0" smtClean="0">
                <a:solidFill>
                  <a:prstClr val="black"/>
                </a:solidFill>
                <a:latin typeface="Calibri"/>
                <a:ea typeface="Heiti TC Light"/>
                <a:cs typeface="Calibri"/>
              </a:rPr>
              <a:t>Supports </a:t>
            </a:r>
            <a:r>
              <a:rPr lang="en-US" altLang="zh-TW" sz="2200" dirty="0">
                <a:solidFill>
                  <a:prstClr val="black"/>
                </a:solidFill>
                <a:latin typeface="Calibri"/>
                <a:ea typeface="Heiti TC Light"/>
                <a:cs typeface="Calibri"/>
              </a:rPr>
              <a:t>the body’s tissue recovery and repair process</a:t>
            </a:r>
          </a:p>
          <a:p>
            <a:r>
              <a:rPr lang="en-US" altLang="zh-TW" sz="2200" dirty="0" smtClean="0">
                <a:solidFill>
                  <a:prstClr val="black"/>
                </a:solidFill>
                <a:latin typeface="Calibri"/>
                <a:ea typeface="Heiti TC Light"/>
                <a:cs typeface="Calibri"/>
              </a:rPr>
              <a:t>Supports </a:t>
            </a:r>
            <a:r>
              <a:rPr lang="en-US" altLang="zh-TW" sz="2200" dirty="0">
                <a:solidFill>
                  <a:prstClr val="black"/>
                </a:solidFill>
                <a:latin typeface="Calibri"/>
                <a:ea typeface="Heiti TC Light"/>
                <a:cs typeface="Calibri"/>
              </a:rPr>
              <a:t>healthy immune functions</a:t>
            </a:r>
          </a:p>
          <a:p>
            <a:r>
              <a:rPr lang="en-US" altLang="zh-TW" sz="2200" dirty="0" smtClean="0">
                <a:solidFill>
                  <a:prstClr val="black"/>
                </a:solidFill>
                <a:latin typeface="Calibri"/>
                <a:ea typeface="Heiti TC Light"/>
                <a:cs typeface="Calibri"/>
              </a:rPr>
              <a:t>Supports </a:t>
            </a:r>
            <a:r>
              <a:rPr lang="en-US" altLang="zh-TW" sz="2200" dirty="0">
                <a:solidFill>
                  <a:prstClr val="black"/>
                </a:solidFill>
                <a:latin typeface="Calibri"/>
                <a:ea typeface="Heiti TC Light"/>
                <a:cs typeface="Calibri"/>
              </a:rPr>
              <a:t>healthy joint function</a:t>
            </a:r>
            <a:endParaRPr lang="en-US" sz="2200" dirty="0" smtClean="0">
              <a:solidFill>
                <a:srgbClr val="000000"/>
              </a:solidFill>
              <a:latin typeface="Calibri"/>
              <a:ea typeface="Heiti TC Light"/>
              <a:cs typeface="Calibri"/>
            </a:endParaRPr>
          </a:p>
        </p:txBody>
      </p:sp>
      <p:pic>
        <p:nvPicPr>
          <p:cNvPr id="6" name="Picture 2" descr="M:\All Brands\Health &amp; Nutrition\Isotonix\Bromelain\Image\HK_IsotonixbromelainPlus_image_15020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38193" y="1276948"/>
            <a:ext cx="3992950" cy="399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6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744" y="470262"/>
            <a:ext cx="8186056" cy="592966"/>
          </a:xfrm>
        </p:spPr>
        <p:txBody>
          <a:bodyPr>
            <a:normAutofit fontScale="90000"/>
          </a:bodyPr>
          <a:lstStyle/>
          <a:p>
            <a:r>
              <a:rPr lang="en-US" dirty="0" err="1">
                <a:latin typeface="Calibri"/>
                <a:ea typeface="Heiti TC Light"/>
                <a:cs typeface="Calibri"/>
              </a:rPr>
              <a:t>Isotonix</a:t>
            </a:r>
            <a:r>
              <a:rPr lang="en-US" dirty="0">
                <a:latin typeface="Calibri"/>
                <a:ea typeface="Heiti TC Light"/>
                <a:cs typeface="Calibri"/>
              </a:rPr>
              <a:t>®</a:t>
            </a:r>
            <a:r>
              <a:rPr lang="zh-TW" altLang="en-US" dirty="0">
                <a:latin typeface="Calibri"/>
                <a:ea typeface="Heiti TC Light"/>
                <a:cs typeface="Calibri"/>
              </a:rPr>
              <a:t>菠蘿酵素沖</a:t>
            </a:r>
            <a:r>
              <a:rPr lang="zh-TW" altLang="en-US" dirty="0" smtClean="0">
                <a:latin typeface="Calibri"/>
                <a:ea typeface="Heiti TC Light"/>
                <a:cs typeface="Calibri"/>
              </a:rPr>
              <a:t>飲</a:t>
            </a:r>
            <a:r>
              <a:rPr lang="en-US" altLang="zh-TW" dirty="0" smtClean="0">
                <a:latin typeface="Calibri"/>
                <a:ea typeface="Heiti TC Light"/>
                <a:cs typeface="Calibri"/>
              </a:rPr>
              <a:t/>
            </a:r>
            <a:br>
              <a:rPr lang="en-US" altLang="zh-TW" dirty="0" smtClean="0">
                <a:latin typeface="Calibri"/>
                <a:ea typeface="Heiti TC Light"/>
                <a:cs typeface="Calibri"/>
              </a:rPr>
            </a:br>
            <a:r>
              <a:rPr lang="en-US" altLang="zh-TW" sz="4000" dirty="0" smtClean="0">
                <a:latin typeface="Calibri"/>
                <a:ea typeface="Heiti TC Light"/>
                <a:cs typeface="Calibri"/>
              </a:rPr>
              <a:t>Bromelain Plus Powder Drink</a:t>
            </a:r>
            <a:r>
              <a:rPr lang="zh-TW" altLang="en-US" sz="4000" dirty="0" smtClean="0">
                <a:latin typeface="Calibri"/>
                <a:ea typeface="Heiti TC Light"/>
                <a:cs typeface="Calibri"/>
              </a:rPr>
              <a:t> </a:t>
            </a:r>
            <a:endParaRPr lang="en-US" sz="4000" dirty="0">
              <a:solidFill>
                <a:srgbClr val="000000"/>
              </a:solidFill>
              <a:effectLst>
                <a:outerShdw blurRad="63500" dist="35560" dir="2700000" algn="ctr" rotWithShape="0">
                  <a:srgbClr val="3B3B3B"/>
                </a:outerShdw>
              </a:effectLst>
              <a:latin typeface="Calibri"/>
              <a:ea typeface="Heiti TC Light"/>
              <a:cs typeface="Calibri"/>
            </a:endParaRPr>
          </a:p>
        </p:txBody>
      </p:sp>
      <p:sp>
        <p:nvSpPr>
          <p:cNvPr id="3" name="Content Placeholder 2"/>
          <p:cNvSpPr>
            <a:spLocks noGrp="1"/>
          </p:cNvSpPr>
          <p:nvPr>
            <p:ph idx="1"/>
          </p:nvPr>
        </p:nvSpPr>
        <p:spPr>
          <a:xfrm>
            <a:off x="611129" y="1768342"/>
            <a:ext cx="3330264" cy="3330791"/>
          </a:xfrm>
        </p:spPr>
        <p:txBody>
          <a:bodyPr>
            <a:normAutofit/>
          </a:bodyPr>
          <a:lstStyle/>
          <a:p>
            <a:pPr marL="0" indent="0">
              <a:buNone/>
            </a:pPr>
            <a:r>
              <a:rPr lang="zh-TW" altLang="en-US" sz="2400" dirty="0">
                <a:latin typeface="Calibri"/>
                <a:ea typeface="Heiti TC Light"/>
                <a:cs typeface="Calibri"/>
              </a:rPr>
              <a:t>主要成份</a:t>
            </a:r>
            <a:r>
              <a:rPr lang="en-US" altLang="zh-TW" sz="2400" dirty="0" smtClean="0">
                <a:latin typeface="Calibri"/>
                <a:ea typeface="Heiti TC Light"/>
                <a:cs typeface="Calibri"/>
              </a:rPr>
              <a:t>︰ </a:t>
            </a:r>
            <a:endParaRPr lang="en-US" sz="2400" dirty="0">
              <a:latin typeface="Calibri"/>
              <a:ea typeface="Heiti TC Light"/>
              <a:cs typeface="Calibri"/>
            </a:endParaRPr>
          </a:p>
          <a:p>
            <a:r>
              <a:rPr lang="zh-TW" altLang="en-US" sz="2400" dirty="0">
                <a:latin typeface="Calibri"/>
                <a:ea typeface="Heiti TC Light"/>
                <a:cs typeface="Calibri"/>
              </a:rPr>
              <a:t>菠蘿酵素 </a:t>
            </a:r>
          </a:p>
          <a:p>
            <a:r>
              <a:rPr lang="zh-TW" altLang="en-US" sz="2400" dirty="0">
                <a:latin typeface="Calibri"/>
                <a:ea typeface="Heiti TC Light"/>
                <a:cs typeface="Calibri"/>
              </a:rPr>
              <a:t>白柳皮 </a:t>
            </a:r>
          </a:p>
          <a:p>
            <a:r>
              <a:rPr lang="zh-TW" altLang="en-US" sz="2400" dirty="0">
                <a:latin typeface="Calibri"/>
                <a:ea typeface="Heiti TC Light"/>
                <a:cs typeface="Calibri"/>
              </a:rPr>
              <a:t>蛋白酵素</a:t>
            </a:r>
            <a:endParaRPr lang="en-US" sz="2400" dirty="0" smtClean="0">
              <a:solidFill>
                <a:srgbClr val="000000"/>
              </a:solidFill>
              <a:latin typeface="Calibri"/>
              <a:ea typeface="Heiti TC Light"/>
              <a:cs typeface="Calibri"/>
            </a:endParaRPr>
          </a:p>
        </p:txBody>
      </p:sp>
      <p:pic>
        <p:nvPicPr>
          <p:cNvPr id="4" name="Picture 2" descr="M:\All Brands\Health &amp; Nutrition\Isotonix\Bromelain\Image\HK_IsotonixbromelainPlus_image_15020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76041" y="1394304"/>
            <a:ext cx="3992950" cy="39929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179379" y="1768287"/>
            <a:ext cx="3647089" cy="33307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zh-TW" sz="2400" dirty="0">
                <a:solidFill>
                  <a:prstClr val="black"/>
                </a:solidFill>
                <a:latin typeface="Calibri"/>
                <a:ea typeface="Heiti TC Light"/>
                <a:cs typeface="Calibri"/>
              </a:rPr>
              <a:t>Primary </a:t>
            </a:r>
            <a:r>
              <a:rPr lang="en-US" altLang="zh-TW" sz="2400" dirty="0" smtClean="0">
                <a:solidFill>
                  <a:prstClr val="black"/>
                </a:solidFill>
                <a:latin typeface="Calibri"/>
                <a:ea typeface="Heiti TC Light"/>
                <a:cs typeface="Calibri"/>
              </a:rPr>
              <a:t>Ingredients:</a:t>
            </a:r>
            <a:endParaRPr lang="en-US" altLang="zh-TW" sz="2400" dirty="0">
              <a:solidFill>
                <a:prstClr val="black"/>
              </a:solidFill>
              <a:latin typeface="Calibri"/>
              <a:ea typeface="Heiti TC Light"/>
              <a:cs typeface="Calibri"/>
            </a:endParaRPr>
          </a:p>
          <a:p>
            <a:r>
              <a:rPr lang="en-US" altLang="zh-TW" sz="2400" dirty="0" smtClean="0">
                <a:solidFill>
                  <a:prstClr val="black"/>
                </a:solidFill>
                <a:latin typeface="Calibri"/>
                <a:ea typeface="Heiti TC Light"/>
                <a:cs typeface="Calibri"/>
              </a:rPr>
              <a:t>Bromelain</a:t>
            </a:r>
          </a:p>
          <a:p>
            <a:r>
              <a:rPr lang="en-US" sz="2400" dirty="0" smtClean="0">
                <a:solidFill>
                  <a:prstClr val="black"/>
                </a:solidFill>
                <a:latin typeface="Calibri"/>
                <a:ea typeface="Heiti TC Light"/>
                <a:cs typeface="Calibri"/>
              </a:rPr>
              <a:t>White Willow Bark</a:t>
            </a:r>
          </a:p>
          <a:p>
            <a:r>
              <a:rPr lang="en-US" sz="2400" dirty="0" smtClean="0">
                <a:solidFill>
                  <a:prstClr val="black"/>
                </a:solidFill>
                <a:latin typeface="Calibri"/>
                <a:ea typeface="Heiti TC Light"/>
                <a:cs typeface="Calibri"/>
              </a:rPr>
              <a:t>Protease</a:t>
            </a:r>
            <a:endParaRPr lang="en-US" sz="2400" dirty="0" smtClean="0">
              <a:solidFill>
                <a:srgbClr val="000000"/>
              </a:solidFill>
              <a:latin typeface="Calibri"/>
              <a:ea typeface="Heiti TC Light"/>
              <a:cs typeface="Calibri"/>
            </a:endParaRPr>
          </a:p>
        </p:txBody>
      </p:sp>
    </p:spTree>
    <p:extLst>
      <p:ext uri="{BB962C8B-B14F-4D97-AF65-F5344CB8AC3E}">
        <p14:creationId xmlns:p14="http://schemas.microsoft.com/office/powerpoint/2010/main" val="231025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http://www.bluetulip.org/drawing/digestive_enzy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9" y="126207"/>
            <a:ext cx="4757737" cy="444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857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744" y="470262"/>
            <a:ext cx="8186056" cy="592966"/>
          </a:xfrm>
        </p:spPr>
        <p:txBody>
          <a:bodyPr>
            <a:normAutofit fontScale="90000"/>
          </a:bodyPr>
          <a:lstStyle/>
          <a:p>
            <a:r>
              <a:rPr lang="en-US" dirty="0" err="1">
                <a:latin typeface="Calibri"/>
                <a:ea typeface="Heiti TC Light"/>
                <a:cs typeface="Calibri"/>
              </a:rPr>
              <a:t>Isotonix</a:t>
            </a:r>
            <a:r>
              <a:rPr lang="en-US" dirty="0">
                <a:latin typeface="Calibri"/>
                <a:ea typeface="Heiti TC Light"/>
                <a:cs typeface="Calibri"/>
              </a:rPr>
              <a:t>®</a:t>
            </a:r>
            <a:r>
              <a:rPr lang="zh-TW" altLang="en-US" dirty="0">
                <a:latin typeface="Calibri"/>
                <a:ea typeface="Heiti TC Light"/>
                <a:cs typeface="Calibri"/>
              </a:rPr>
              <a:t>菠蘿酵素沖</a:t>
            </a:r>
            <a:r>
              <a:rPr lang="zh-TW" altLang="en-US" dirty="0" smtClean="0">
                <a:latin typeface="Calibri"/>
                <a:ea typeface="Heiti TC Light"/>
                <a:cs typeface="Calibri"/>
              </a:rPr>
              <a:t>飲</a:t>
            </a:r>
            <a:r>
              <a:rPr lang="en-US" altLang="zh-TW" dirty="0" smtClean="0">
                <a:latin typeface="Calibri"/>
                <a:ea typeface="Heiti TC Light"/>
                <a:cs typeface="Calibri"/>
              </a:rPr>
              <a:t/>
            </a:r>
            <a:br>
              <a:rPr lang="en-US" altLang="zh-TW" dirty="0" smtClean="0">
                <a:latin typeface="Calibri"/>
                <a:ea typeface="Heiti TC Light"/>
                <a:cs typeface="Calibri"/>
              </a:rPr>
            </a:br>
            <a:r>
              <a:rPr lang="en-US" altLang="zh-TW" sz="4000" dirty="0" smtClean="0">
                <a:latin typeface="Calibri"/>
                <a:ea typeface="Heiti TC Light"/>
                <a:cs typeface="Calibri"/>
              </a:rPr>
              <a:t>Bromelain Plus Powder Drink</a:t>
            </a:r>
            <a:r>
              <a:rPr lang="zh-TW" altLang="en-US" sz="4000" dirty="0" smtClean="0">
                <a:latin typeface="Calibri"/>
                <a:ea typeface="Heiti TC Light"/>
                <a:cs typeface="Calibri"/>
              </a:rPr>
              <a:t> </a:t>
            </a:r>
            <a:endParaRPr lang="en-US" sz="4000" dirty="0">
              <a:solidFill>
                <a:srgbClr val="000000"/>
              </a:solidFill>
              <a:effectLst>
                <a:outerShdw blurRad="63500" dist="35560" dir="2700000" algn="ctr" rotWithShape="0">
                  <a:srgbClr val="3B3B3B"/>
                </a:outerShdw>
              </a:effectLst>
              <a:latin typeface="Calibri"/>
              <a:ea typeface="Heiti TC Light"/>
              <a:cs typeface="Calibri"/>
            </a:endParaRPr>
          </a:p>
        </p:txBody>
      </p:sp>
      <p:pic>
        <p:nvPicPr>
          <p:cNvPr id="4" name="Picture 2" descr="M:\All Brands\Health &amp; Nutrition\Isotonix\Bromelain\Image\HK_IsotonixbromelainPlus_image_15020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76041" y="1394304"/>
            <a:ext cx="3992950" cy="3992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1937" y="1630794"/>
            <a:ext cx="5521663" cy="951131"/>
          </a:xfrm>
          <a:prstGeom prst="rect">
            <a:avLst/>
          </a:prstGeom>
        </p:spPr>
        <p:txBody>
          <a:bodyPr wrap="square" lIns="118973" tIns="59486" rIns="118973" bIns="59486">
            <a:spAutoFit/>
          </a:bodyPr>
          <a:lstStyle/>
          <a:p>
            <a:pPr algn="ctr" defTabSz="457200"/>
            <a:r>
              <a:rPr lang="zh-TW" altLang="en-US" sz="3000" dirty="0" smtClean="0">
                <a:solidFill>
                  <a:prstClr val="black"/>
                </a:solidFill>
                <a:latin typeface="Calibri"/>
                <a:ea typeface="Heiti TC Light"/>
                <a:cs typeface="Calibri"/>
              </a:rPr>
              <a:t>由內到外保護你的身體</a:t>
            </a:r>
            <a:r>
              <a:rPr lang="en-US" sz="2400" b="1" dirty="0" smtClean="0">
                <a:solidFill>
                  <a:prstClr val="black"/>
                </a:solidFill>
                <a:latin typeface="Calibri"/>
                <a:ea typeface="Heiti TC Light"/>
                <a:cs typeface="Calibri"/>
              </a:rPr>
              <a:t/>
            </a:r>
            <a:br>
              <a:rPr lang="en-US" sz="2400" b="1" dirty="0" smtClean="0">
                <a:solidFill>
                  <a:prstClr val="black"/>
                </a:solidFill>
                <a:latin typeface="Calibri"/>
                <a:ea typeface="Heiti TC Light"/>
                <a:cs typeface="Calibri"/>
              </a:rPr>
            </a:br>
            <a:r>
              <a:rPr lang="en-US" sz="2400" dirty="0">
                <a:solidFill>
                  <a:prstClr val="black"/>
                </a:solidFill>
                <a:latin typeface="Calibri"/>
                <a:ea typeface="Heiti TC Light"/>
                <a:cs typeface="Calibri"/>
              </a:rPr>
              <a:t>Protect </a:t>
            </a:r>
            <a:r>
              <a:rPr lang="en-US" sz="2400" dirty="0" smtClean="0">
                <a:solidFill>
                  <a:prstClr val="black"/>
                </a:solidFill>
                <a:latin typeface="Calibri"/>
                <a:ea typeface="Heiti TC Light"/>
                <a:cs typeface="Calibri"/>
              </a:rPr>
              <a:t>Your </a:t>
            </a:r>
            <a:r>
              <a:rPr lang="en-US" sz="2400" dirty="0">
                <a:solidFill>
                  <a:prstClr val="black"/>
                </a:solidFill>
                <a:latin typeface="Calibri"/>
                <a:ea typeface="Heiti TC Light"/>
                <a:cs typeface="Calibri"/>
              </a:rPr>
              <a:t>Body from the Inside Out</a:t>
            </a:r>
          </a:p>
        </p:txBody>
      </p:sp>
      <p:sp>
        <p:nvSpPr>
          <p:cNvPr id="8" name="Title 1"/>
          <p:cNvSpPr txBox="1">
            <a:spLocks/>
          </p:cNvSpPr>
          <p:nvPr/>
        </p:nvSpPr>
        <p:spPr>
          <a:xfrm>
            <a:off x="704189" y="2650938"/>
            <a:ext cx="4825385" cy="43132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r>
              <a:rPr lang="en-US" sz="2800" cap="all" dirty="0" smtClean="0">
                <a:solidFill>
                  <a:prstClr val="black"/>
                </a:solidFill>
                <a:latin typeface="Calibri"/>
                <a:ea typeface="Heiti TC Light"/>
                <a:cs typeface="Calibri"/>
              </a:rPr>
              <a:t>HK13986</a:t>
            </a:r>
            <a:endParaRPr lang="en-US" altLang="zh-TW" sz="2800" cap="all" dirty="0" smtClean="0">
              <a:solidFill>
                <a:prstClr val="black"/>
              </a:solidFill>
              <a:latin typeface="Calibri"/>
              <a:ea typeface="Heiti TC Light"/>
              <a:cs typeface="Calibri"/>
            </a:endParaRPr>
          </a:p>
          <a:p>
            <a:r>
              <a:rPr lang="en-US" sz="2800" cap="all" dirty="0" smtClean="0">
                <a:solidFill>
                  <a:prstClr val="black"/>
                </a:solidFill>
                <a:latin typeface="Calibri"/>
                <a:ea typeface="Heiti TC Light"/>
                <a:cs typeface="Calibri"/>
              </a:rPr>
              <a:t>UC</a:t>
            </a:r>
            <a:r>
              <a:rPr lang="en-US" sz="2800" cap="all" dirty="0">
                <a:solidFill>
                  <a:prstClr val="black"/>
                </a:solidFill>
                <a:latin typeface="Calibri"/>
                <a:ea typeface="Heiti TC Light"/>
                <a:cs typeface="Calibri"/>
              </a:rPr>
              <a:t>: </a:t>
            </a:r>
            <a:r>
              <a:rPr lang="en-US" sz="2800" cap="all" dirty="0" smtClean="0">
                <a:solidFill>
                  <a:prstClr val="black"/>
                </a:solidFill>
                <a:latin typeface="Calibri"/>
                <a:ea typeface="Heiti TC Light"/>
                <a:cs typeface="Calibri"/>
              </a:rPr>
              <a:t>HK$335</a:t>
            </a:r>
            <a:r>
              <a:rPr lang="en-US" altLang="zh-TW" sz="2800" cap="all" dirty="0" smtClean="0">
                <a:solidFill>
                  <a:prstClr val="black"/>
                </a:solidFill>
                <a:latin typeface="Calibri"/>
                <a:ea typeface="Heiti TC Light"/>
                <a:cs typeface="Calibri"/>
              </a:rPr>
              <a:t>.00</a:t>
            </a:r>
          </a:p>
          <a:p>
            <a:r>
              <a:rPr lang="en-US" sz="2800" cap="all" dirty="0" smtClean="0">
                <a:solidFill>
                  <a:prstClr val="black"/>
                </a:solidFill>
                <a:latin typeface="Calibri"/>
                <a:ea typeface="Heiti TC Light"/>
                <a:cs typeface="Calibri"/>
              </a:rPr>
              <a:t>SR</a:t>
            </a:r>
            <a:r>
              <a:rPr lang="en-US" sz="2800" cap="all" dirty="0">
                <a:solidFill>
                  <a:prstClr val="black"/>
                </a:solidFill>
                <a:latin typeface="Calibri"/>
                <a:ea typeface="Heiti TC Light"/>
                <a:cs typeface="Calibri"/>
              </a:rPr>
              <a:t>: </a:t>
            </a:r>
            <a:r>
              <a:rPr lang="en-US" sz="2800" cap="all" dirty="0" smtClean="0">
                <a:solidFill>
                  <a:prstClr val="black"/>
                </a:solidFill>
                <a:latin typeface="Calibri"/>
                <a:ea typeface="Heiti TC Light"/>
                <a:cs typeface="Calibri"/>
              </a:rPr>
              <a:t>HK$465</a:t>
            </a:r>
            <a:r>
              <a:rPr lang="en-US" altLang="zh-TW" sz="2800" cap="all" dirty="0" smtClean="0">
                <a:solidFill>
                  <a:prstClr val="black"/>
                </a:solidFill>
                <a:latin typeface="Calibri"/>
                <a:ea typeface="Heiti TC Light"/>
                <a:cs typeface="Calibri"/>
              </a:rPr>
              <a:t>.00</a:t>
            </a:r>
            <a:r>
              <a:rPr lang="en-US" sz="2800" cap="all" dirty="0">
                <a:solidFill>
                  <a:prstClr val="black"/>
                </a:solidFill>
                <a:latin typeface="Calibri"/>
                <a:ea typeface="Heiti TC Light"/>
                <a:cs typeface="Calibri"/>
              </a:rPr>
              <a:t> </a:t>
            </a:r>
            <a:endParaRPr lang="en-US" altLang="zh-TW" sz="2800" cap="all" dirty="0" smtClean="0">
              <a:solidFill>
                <a:prstClr val="black"/>
              </a:solidFill>
              <a:latin typeface="Calibri"/>
              <a:ea typeface="Heiti TC Light"/>
              <a:cs typeface="Calibri"/>
            </a:endParaRPr>
          </a:p>
          <a:p>
            <a:r>
              <a:rPr lang="en-US" sz="2800" cap="all" dirty="0" smtClean="0">
                <a:solidFill>
                  <a:prstClr val="black"/>
                </a:solidFill>
                <a:latin typeface="Calibri"/>
                <a:ea typeface="Heiti TC Light"/>
                <a:cs typeface="Calibri"/>
              </a:rPr>
              <a:t>BV: 32</a:t>
            </a:r>
            <a:endParaRPr lang="en-US" sz="2800" cap="all" dirty="0">
              <a:solidFill>
                <a:prstClr val="black"/>
              </a:solidFill>
              <a:latin typeface="Calibri"/>
              <a:ea typeface="Heiti TC Light"/>
              <a:cs typeface="Calibri"/>
            </a:endParaRPr>
          </a:p>
        </p:txBody>
      </p:sp>
    </p:spTree>
    <p:extLst>
      <p:ext uri="{BB962C8B-B14F-4D97-AF65-F5344CB8AC3E}">
        <p14:creationId xmlns:p14="http://schemas.microsoft.com/office/powerpoint/2010/main" val="73385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744" y="249538"/>
            <a:ext cx="8186056" cy="592966"/>
          </a:xfrm>
        </p:spPr>
        <p:txBody>
          <a:bodyPr>
            <a:normAutofit fontScale="90000"/>
          </a:bodyPr>
          <a:lstStyle/>
          <a:p>
            <a:r>
              <a:rPr lang="zh-TW" altLang="en-US" dirty="0" smtClean="0">
                <a:latin typeface="Calibri"/>
                <a:ea typeface="Heiti TC Light"/>
                <a:cs typeface="Calibri"/>
              </a:rPr>
              <a:t>市</a:t>
            </a:r>
            <a:r>
              <a:rPr lang="zh-TW" altLang="en-US" dirty="0">
                <a:latin typeface="Calibri"/>
                <a:ea typeface="Heiti TC Light"/>
                <a:cs typeface="Calibri"/>
              </a:rPr>
              <a:t>埸優</a:t>
            </a:r>
            <a:r>
              <a:rPr lang="zh-TW" altLang="en-US" dirty="0" smtClean="0">
                <a:latin typeface="Calibri"/>
                <a:ea typeface="Heiti TC Light"/>
                <a:cs typeface="Calibri"/>
              </a:rPr>
              <a:t>勢</a:t>
            </a:r>
            <a:r>
              <a:rPr lang="en-US" altLang="zh-TW" sz="4000" dirty="0">
                <a:latin typeface="Calibri"/>
                <a:ea typeface="Heiti TC Light"/>
                <a:cs typeface="Calibri"/>
              </a:rPr>
              <a:t> </a:t>
            </a:r>
            <a:r>
              <a:rPr lang="en-US" altLang="zh-TW" sz="4000" dirty="0" smtClean="0">
                <a:latin typeface="Calibri"/>
                <a:ea typeface="Heiti TC Light"/>
                <a:cs typeface="Calibri"/>
              </a:rPr>
              <a:t>VS Competitors</a:t>
            </a:r>
            <a:endParaRPr lang="en-US" sz="4000" dirty="0">
              <a:solidFill>
                <a:srgbClr val="000000"/>
              </a:solidFill>
              <a:effectLst>
                <a:outerShdw blurRad="63500" dist="35560" dir="2700000" algn="ctr" rotWithShape="0">
                  <a:srgbClr val="3B3B3B"/>
                </a:outerShdw>
              </a:effectLst>
              <a:latin typeface="Calibri"/>
              <a:ea typeface="Heiti TC Light"/>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130115109"/>
              </p:ext>
            </p:extLst>
          </p:nvPr>
        </p:nvGraphicFramePr>
        <p:xfrm>
          <a:off x="236485" y="1114330"/>
          <a:ext cx="8697965" cy="3754140"/>
        </p:xfrm>
        <a:graphic>
          <a:graphicData uri="http://schemas.openxmlformats.org/drawingml/2006/table">
            <a:tbl>
              <a:tblPr firstRow="1" bandRow="1">
                <a:tableStyleId>{9D7B26C5-4107-4FEC-AEDC-1716B250A1EF}</a:tableStyleId>
              </a:tblPr>
              <a:tblGrid>
                <a:gridCol w="2506715"/>
                <a:gridCol w="1066800"/>
                <a:gridCol w="1371600"/>
                <a:gridCol w="1905000"/>
                <a:gridCol w="1847850"/>
              </a:tblGrid>
              <a:tr h="588733">
                <a:tc>
                  <a:txBody>
                    <a:bodyPr/>
                    <a:lstStyle/>
                    <a:p>
                      <a:r>
                        <a:rPr lang="en-US" b="0" dirty="0" smtClean="0">
                          <a:latin typeface="Calibri" panose="020F0502020204030204" pitchFamily="34" charset="0"/>
                          <a:ea typeface="華康儷中黑" panose="020B0509000000000000" pitchFamily="49" charset="-120"/>
                        </a:rPr>
                        <a:t>Product</a:t>
                      </a:r>
                      <a:endParaRPr lang="en-US" b="0" dirty="0">
                        <a:latin typeface="Calibri" panose="020F0502020204030204" pitchFamily="34" charset="0"/>
                        <a:ea typeface="華康儷中黑" panose="020B0509000000000000" pitchFamily="49" charset="-120"/>
                      </a:endParaRPr>
                    </a:p>
                  </a:txBody>
                  <a:tcPr/>
                </a:tc>
                <a:tc>
                  <a:txBody>
                    <a:bodyPr/>
                    <a:lstStyle/>
                    <a:p>
                      <a:pPr algn="ctr"/>
                      <a:r>
                        <a:rPr lang="en-US" b="0" dirty="0" err="1" smtClean="0">
                          <a:latin typeface="Calibri" panose="020F0502020204030204" pitchFamily="34" charset="0"/>
                          <a:ea typeface="華康儷中黑" panose="020B0509000000000000" pitchFamily="49" charset="-120"/>
                        </a:rPr>
                        <a:t>Isotonix</a:t>
                      </a:r>
                      <a:r>
                        <a:rPr lang="en-US" b="0" dirty="0" smtClean="0">
                          <a:latin typeface="Calibri"/>
                          <a:ea typeface="華康儷中黑" panose="020B0509000000000000" pitchFamily="49" charset="-120"/>
                        </a:rPr>
                        <a:t>®</a:t>
                      </a:r>
                      <a:endParaRPr lang="en-US" b="0" dirty="0">
                        <a:latin typeface="Calibri" panose="020F0502020204030204" pitchFamily="34" charset="0"/>
                        <a:ea typeface="華康儷中黑" panose="020B0509000000000000" pitchFamily="49" charset="-120"/>
                      </a:endParaRPr>
                    </a:p>
                  </a:txBody>
                  <a:tcPr/>
                </a:tc>
                <a:tc>
                  <a:txBody>
                    <a:bodyPr/>
                    <a:lstStyle/>
                    <a:p>
                      <a:pPr algn="ctr"/>
                      <a:r>
                        <a:rPr lang="zh-TW" alt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菠蘿酵素</a:t>
                      </a:r>
                      <a:r>
                        <a:rPr lang="en-US" b="0" dirty="0" smtClean="0">
                          <a:latin typeface="Calibri" panose="020F0502020204030204" pitchFamily="34" charset="0"/>
                          <a:ea typeface="華康儷中黑" panose="020B0509000000000000" pitchFamily="49" charset="-120"/>
                        </a:rPr>
                        <a:t>Bromelain</a:t>
                      </a:r>
                      <a:endParaRPr lang="en-US" b="0" dirty="0">
                        <a:latin typeface="Calibri" panose="020F0502020204030204" pitchFamily="34" charset="0"/>
                        <a:ea typeface="華康儷中黑" panose="020B0509000000000000" pitchFamily="49" charset="-120"/>
                      </a:endParaRPr>
                    </a:p>
                  </a:txBody>
                  <a:tcPr/>
                </a:tc>
                <a:tc>
                  <a:txBody>
                    <a:bodyPr/>
                    <a:lstStyle/>
                    <a:p>
                      <a:pPr algn="ctr"/>
                      <a:r>
                        <a:rPr lang="zh-TW" alt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含白柳皮</a:t>
                      </a:r>
                      <a:r>
                        <a:rPr lang="en-US" altLang="zh-TW"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 </a:t>
                      </a:r>
                      <a:br>
                        <a:rPr lang="en-US" altLang="zh-TW"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br>
                      <a:r>
                        <a:rPr lang="en-US" altLang="zh-TW" sz="16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White Willow Bark?</a:t>
                      </a:r>
                      <a:endParaRPr lang="en-US" sz="1600" b="0" dirty="0">
                        <a:latin typeface="Calibri" panose="020F0502020204030204" pitchFamily="34" charset="0"/>
                        <a:ea typeface="華康儷中黑" panose="020B0509000000000000" pitchFamily="49" charset="-120"/>
                      </a:endParaRPr>
                    </a:p>
                  </a:txBody>
                  <a:tcPr/>
                </a:tc>
                <a:tc>
                  <a:txBody>
                    <a:bodyPr/>
                    <a:lstStyle/>
                    <a:p>
                      <a:pPr algn="ctr"/>
                      <a:r>
                        <a:rPr lang="zh-TW" alt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份量／價格</a:t>
                      </a:r>
                      <a:endParaRPr lang="en-US" altLang="zh-TW"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endParaRPr>
                    </a:p>
                    <a:p>
                      <a:pPr algn="ctr"/>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Serving/Price</a:t>
                      </a:r>
                      <a:endParaRPr lang="en-US" b="0" dirty="0">
                        <a:latin typeface="Calibri" panose="020F0502020204030204" pitchFamily="34" charset="0"/>
                        <a:ea typeface="華康儷中黑" panose="020B0509000000000000" pitchFamily="49" charset="-120"/>
                      </a:endParaRPr>
                    </a:p>
                  </a:txBody>
                  <a:tcPr/>
                </a:tc>
              </a:tr>
              <a:tr h="596910">
                <a:tc>
                  <a:txBody>
                    <a:bodyPr/>
                    <a:lstStyle/>
                    <a:p>
                      <a:r>
                        <a:rPr lang="en-US" sz="1800" b="0" i="0" u="none" strike="noStrike" kern="1200" baseline="0" dirty="0" err="1" smtClean="0">
                          <a:solidFill>
                            <a:schemeClr val="accent2">
                              <a:lumMod val="50000"/>
                            </a:schemeClr>
                          </a:solidFill>
                          <a:latin typeface="Calibri" panose="020F0502020204030204" pitchFamily="34" charset="0"/>
                          <a:ea typeface="華康儷中黑" panose="020B0509000000000000" pitchFamily="49" charset="-120"/>
                          <a:cs typeface="+mn-cs"/>
                        </a:rPr>
                        <a:t>Isotonix</a:t>
                      </a:r>
                      <a:r>
                        <a:rPr lang="zh-TW" altLang="en-US" sz="1800" b="0" i="0" u="none" strike="noStrike" kern="1200" baseline="0" dirty="0" smtClean="0">
                          <a:solidFill>
                            <a:schemeClr val="accent2">
                              <a:lumMod val="50000"/>
                            </a:schemeClr>
                          </a:solidFill>
                          <a:latin typeface="Calibri" panose="020F0502020204030204" pitchFamily="34" charset="0"/>
                          <a:ea typeface="華康儷中黑" panose="020B0509000000000000" pitchFamily="49" charset="-120"/>
                          <a:cs typeface="+mn-cs"/>
                        </a:rPr>
                        <a:t>菠蘿酵素沖飲</a:t>
                      </a:r>
                      <a:r>
                        <a:rPr lang="en-US" altLang="zh-TW" sz="1800" b="0" i="0" u="none" strike="noStrike" kern="1200" baseline="0" dirty="0" smtClean="0">
                          <a:solidFill>
                            <a:schemeClr val="accent2">
                              <a:lumMod val="50000"/>
                            </a:schemeClr>
                          </a:solidFill>
                          <a:latin typeface="Calibri" panose="020F0502020204030204" pitchFamily="34" charset="0"/>
                          <a:ea typeface="華康儷中黑" panose="020B0509000000000000" pitchFamily="49" charset="-120"/>
                          <a:cs typeface="+mn-cs"/>
                        </a:rPr>
                        <a:t> Bromelain Powder Drink</a:t>
                      </a:r>
                    </a:p>
                  </a:txBody>
                  <a:tcPr/>
                </a:tc>
                <a:tc>
                  <a:txBody>
                    <a:bodyPr/>
                    <a:lstStyle/>
                    <a:p>
                      <a:pPr algn="ctr"/>
                      <a:r>
                        <a:rPr lang="en-US" sz="2000" b="0" dirty="0" smtClean="0">
                          <a:solidFill>
                            <a:schemeClr val="accent2">
                              <a:lumMod val="50000"/>
                            </a:schemeClr>
                          </a:solidFill>
                          <a:latin typeface="Calibri" panose="020F0502020204030204" pitchFamily="34" charset="0"/>
                          <a:ea typeface="華康儷中黑" panose="020B0509000000000000" pitchFamily="49" charset="-120"/>
                        </a:rPr>
                        <a:t>√</a:t>
                      </a:r>
                      <a:endParaRPr lang="en-US" sz="2000" b="0" dirty="0">
                        <a:solidFill>
                          <a:schemeClr val="accent2">
                            <a:lumMod val="50000"/>
                          </a:schemeClr>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accent2">
                              <a:lumMod val="50000"/>
                            </a:schemeClr>
                          </a:solidFill>
                          <a:latin typeface="Calibri" panose="020F0502020204030204" pitchFamily="34" charset="0"/>
                          <a:ea typeface="華康儷中黑" panose="020B0509000000000000" pitchFamily="49" charset="-120"/>
                        </a:rPr>
                        <a:t>544</a:t>
                      </a:r>
                      <a:r>
                        <a:rPr lang="en-US" sz="2000" b="0" baseline="0" dirty="0" smtClean="0">
                          <a:solidFill>
                            <a:schemeClr val="accent2">
                              <a:lumMod val="50000"/>
                            </a:schemeClr>
                          </a:solidFill>
                          <a:latin typeface="Calibri" panose="020F0502020204030204" pitchFamily="34" charset="0"/>
                          <a:ea typeface="華康儷中黑" panose="020B0509000000000000" pitchFamily="49" charset="-120"/>
                        </a:rPr>
                        <a:t> mg</a:t>
                      </a:r>
                      <a:endParaRPr lang="en-US" sz="2000" b="0" dirty="0">
                        <a:solidFill>
                          <a:schemeClr val="accent2">
                            <a:lumMod val="50000"/>
                          </a:schemeClr>
                        </a:solidFill>
                        <a:latin typeface="Calibri" panose="020F0502020204030204" pitchFamily="34" charset="0"/>
                        <a:ea typeface="華康儷中黑" panose="020B0509000000000000" pitchFamily="49" charset="-12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accent2">
                              <a:lumMod val="50000"/>
                            </a:schemeClr>
                          </a:solidFill>
                          <a:latin typeface="Calibri" panose="020F0502020204030204" pitchFamily="34" charset="0"/>
                          <a:ea typeface="華康儷中黑" panose="020B0509000000000000" pitchFamily="49" charset="-120"/>
                        </a:rPr>
                        <a:t>√</a:t>
                      </a:r>
                    </a:p>
                  </a:txBody>
                  <a:tcPr/>
                </a:tc>
                <a:tc>
                  <a:txBody>
                    <a:bodyPr/>
                    <a:lstStyle/>
                    <a:p>
                      <a:pPr algn="ctr"/>
                      <a:r>
                        <a:rPr lang="en-US" sz="2000" b="0" dirty="0" smtClean="0">
                          <a:solidFill>
                            <a:schemeClr val="accent2">
                              <a:lumMod val="50000"/>
                            </a:schemeClr>
                          </a:solidFill>
                          <a:latin typeface="Calibri" panose="020F0502020204030204" pitchFamily="34" charset="0"/>
                          <a:ea typeface="華康儷中黑" panose="020B0509000000000000" pitchFamily="49" charset="-120"/>
                        </a:rPr>
                        <a:t>30 / HK$465.00</a:t>
                      </a:r>
                      <a:endParaRPr lang="en-US" sz="2000" b="0" dirty="0">
                        <a:solidFill>
                          <a:schemeClr val="accent2">
                            <a:lumMod val="50000"/>
                          </a:schemeClr>
                        </a:solidFill>
                        <a:latin typeface="Calibri" panose="020F0502020204030204" pitchFamily="34" charset="0"/>
                        <a:ea typeface="華康儷中黑" panose="020B0509000000000000" pitchFamily="49" charset="-120"/>
                      </a:endParaRPr>
                    </a:p>
                  </a:txBody>
                  <a:tcPr/>
                </a:tc>
              </a:tr>
              <a:tr h="596910">
                <a:tc>
                  <a:txBody>
                    <a:bodyPr/>
                    <a:lstStyle/>
                    <a:p>
                      <a:r>
                        <a:rPr lang="en-US" sz="1800" b="0" i="0" u="none" strike="noStrike" kern="1200" baseline="0" dirty="0" err="1" smtClean="0">
                          <a:solidFill>
                            <a:schemeClr val="tx1"/>
                          </a:solidFill>
                          <a:latin typeface="Calibri" panose="020F0502020204030204" pitchFamily="34" charset="0"/>
                          <a:ea typeface="華康儷中黑" panose="020B0509000000000000" pitchFamily="49" charset="-120"/>
                          <a:cs typeface="+mn-cs"/>
                        </a:rPr>
                        <a:t>Suntivas</a:t>
                      </a:r>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 Bromelain</a:t>
                      </a:r>
                      <a:endParaRPr lang="en-US"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500 mg</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60 / HK$368.00</a:t>
                      </a:r>
                      <a:endParaRPr lang="en-US" sz="2000" b="0" dirty="0">
                        <a:solidFill>
                          <a:schemeClr val="tx1"/>
                        </a:solidFill>
                        <a:latin typeface="Calibri" panose="020F0502020204030204" pitchFamily="34" charset="0"/>
                        <a:ea typeface="華康儷中黑" panose="020B0509000000000000" pitchFamily="49" charset="-120"/>
                      </a:endParaRPr>
                    </a:p>
                  </a:txBody>
                  <a:tcPr/>
                </a:tc>
              </a:tr>
              <a:tr h="596910">
                <a:tc>
                  <a:txBody>
                    <a:bodyPr/>
                    <a:lstStyle/>
                    <a:p>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Good ‘N Natural</a:t>
                      </a:r>
                    </a:p>
                    <a:p>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Bromelain</a:t>
                      </a:r>
                      <a:endParaRPr lang="en-US"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80 mg</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25 / HK$90.00</a:t>
                      </a:r>
                      <a:endParaRPr lang="en-US" sz="2000" b="0" dirty="0">
                        <a:solidFill>
                          <a:schemeClr val="tx1"/>
                        </a:solidFill>
                        <a:latin typeface="Calibri" panose="020F0502020204030204" pitchFamily="34" charset="0"/>
                        <a:ea typeface="華康儷中黑" panose="020B0509000000000000" pitchFamily="49" charset="-120"/>
                      </a:endParaRPr>
                    </a:p>
                  </a:txBody>
                  <a:tcPr/>
                </a:tc>
              </a:tr>
              <a:tr h="596910">
                <a:tc>
                  <a:txBody>
                    <a:bodyPr/>
                    <a:lstStyle/>
                    <a:p>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NOW </a:t>
                      </a:r>
                      <a:r>
                        <a:rPr lang="en-US" sz="1800" b="0" i="0" u="none" strike="noStrike" kern="1200" baseline="0" dirty="0" err="1" smtClean="0">
                          <a:solidFill>
                            <a:schemeClr val="tx1"/>
                          </a:solidFill>
                          <a:latin typeface="Calibri" panose="020F0502020204030204" pitchFamily="34" charset="0"/>
                          <a:ea typeface="華康儷中黑" panose="020B0509000000000000" pitchFamily="49" charset="-120"/>
                          <a:cs typeface="+mn-cs"/>
                        </a:rPr>
                        <a:t>Quercetin</a:t>
                      </a:r>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 with</a:t>
                      </a:r>
                    </a:p>
                    <a:p>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Bromelain - 120 </a:t>
                      </a:r>
                      <a:r>
                        <a:rPr lang="en-US" sz="1800" b="0" i="0" u="none" strike="noStrike" kern="1200" baseline="0" dirty="0" err="1" smtClean="0">
                          <a:solidFill>
                            <a:schemeClr val="tx1"/>
                          </a:solidFill>
                          <a:latin typeface="Calibri" panose="020F0502020204030204" pitchFamily="34" charset="0"/>
                          <a:ea typeface="華康儷中黑" panose="020B0509000000000000" pitchFamily="49" charset="-120"/>
                          <a:cs typeface="+mn-cs"/>
                        </a:rPr>
                        <a:t>VcapsR</a:t>
                      </a:r>
                      <a:endParaRPr lang="en-US"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165 mg</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60 / HK$220.00</a:t>
                      </a:r>
                      <a:endParaRPr lang="en-US" sz="2000" b="0" dirty="0">
                        <a:solidFill>
                          <a:schemeClr val="tx1"/>
                        </a:solidFill>
                        <a:latin typeface="Calibri" panose="020F0502020204030204" pitchFamily="34" charset="0"/>
                        <a:ea typeface="華康儷中黑" panose="020B0509000000000000" pitchFamily="49" charset="-120"/>
                      </a:endParaRPr>
                    </a:p>
                  </a:txBody>
                  <a:tcPr/>
                </a:tc>
              </a:tr>
              <a:tr h="596910">
                <a:tc>
                  <a:txBody>
                    <a:bodyPr/>
                    <a:lstStyle/>
                    <a:p>
                      <a:r>
                        <a:rPr lang="en-US" sz="1800" b="0" i="0" u="none" strike="noStrike" kern="1200" baseline="0" dirty="0" err="1" smtClean="0">
                          <a:solidFill>
                            <a:schemeClr val="tx1"/>
                          </a:solidFill>
                          <a:latin typeface="Calibri" panose="020F0502020204030204" pitchFamily="34" charset="0"/>
                          <a:ea typeface="華康儷中黑" panose="020B0509000000000000" pitchFamily="49" charset="-120"/>
                          <a:cs typeface="+mn-cs"/>
                        </a:rPr>
                        <a:t>Cytoplan</a:t>
                      </a:r>
                      <a:r>
                        <a:rPr lang="en-US" sz="1800" b="0" i="0" u="none" strike="noStrike" kern="1200" baseline="0" dirty="0" smtClean="0">
                          <a:solidFill>
                            <a:schemeClr val="tx1"/>
                          </a:solidFill>
                          <a:latin typeface="Calibri" panose="020F0502020204030204" pitchFamily="34" charset="0"/>
                          <a:ea typeface="華康儷中黑" panose="020B0509000000000000" pitchFamily="49" charset="-120"/>
                          <a:cs typeface="+mn-cs"/>
                        </a:rPr>
                        <a:t> Bromelain</a:t>
                      </a:r>
                      <a:endParaRPr lang="en-US"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100 mg</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X</a:t>
                      </a:r>
                      <a:endParaRPr lang="en-US" sz="2000" b="0" dirty="0">
                        <a:solidFill>
                          <a:schemeClr val="tx1"/>
                        </a:solidFill>
                        <a:latin typeface="Calibri" panose="020F0502020204030204" pitchFamily="34" charset="0"/>
                        <a:ea typeface="華康儷中黑" panose="020B0509000000000000" pitchFamily="49" charset="-120"/>
                      </a:endParaRPr>
                    </a:p>
                  </a:txBody>
                  <a:tcPr/>
                </a:tc>
                <a:tc>
                  <a:txBody>
                    <a:bodyPr/>
                    <a:lstStyle/>
                    <a:p>
                      <a:pPr algn="ctr"/>
                      <a:r>
                        <a:rPr lang="en-US" sz="2000" b="0" dirty="0" smtClean="0">
                          <a:solidFill>
                            <a:schemeClr val="tx1"/>
                          </a:solidFill>
                          <a:latin typeface="Calibri" panose="020F0502020204030204" pitchFamily="34" charset="0"/>
                          <a:ea typeface="華康儷中黑" panose="020B0509000000000000" pitchFamily="49" charset="-120"/>
                        </a:rPr>
                        <a:t>60 / HK$220.00</a:t>
                      </a:r>
                      <a:endParaRPr lang="en-US" sz="2000" b="0" dirty="0">
                        <a:solidFill>
                          <a:schemeClr val="tx1"/>
                        </a:solidFill>
                        <a:latin typeface="Calibri" panose="020F0502020204030204" pitchFamily="34" charset="0"/>
                        <a:ea typeface="華康儷中黑" panose="020B0509000000000000" pitchFamily="49" charset="-120"/>
                      </a:endParaRPr>
                    </a:p>
                  </a:txBody>
                  <a:tcPr/>
                </a:tc>
              </a:tr>
            </a:tbl>
          </a:graphicData>
        </a:graphic>
      </p:graphicFrame>
    </p:spTree>
    <p:extLst>
      <p:ext uri="{BB962C8B-B14F-4D97-AF65-F5344CB8AC3E}">
        <p14:creationId xmlns:p14="http://schemas.microsoft.com/office/powerpoint/2010/main" val="12796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076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5"/>
          <p:cNvSpPr>
            <a:spLocks noChangeAspect="1" noChangeArrowheads="1" noChangeShapeType="1" noTextEdit="1"/>
          </p:cNvSpPr>
          <p:nvPr/>
        </p:nvSpPr>
        <p:spPr bwMode="auto">
          <a:xfrm>
            <a:off x="6731000" y="50006"/>
            <a:ext cx="2305050" cy="200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457200"/>
            <a:endParaRPr lang="zh-HK" altLang="en-US" sz="3600" kern="10">
              <a:gradFill rotWithShape="1">
                <a:gsLst>
                  <a:gs pos="0">
                    <a:srgbClr val="47182F"/>
                  </a:gs>
                  <a:gs pos="100000">
                    <a:srgbClr val="993366"/>
                  </a:gs>
                </a:gsLst>
                <a:lin ang="5400000" scaled="1"/>
              </a:gradFill>
              <a:latin typeface="Calibri"/>
              <a:ea typeface="Heiti TC Light"/>
              <a:cs typeface="Calibri"/>
            </a:endParaRPr>
          </a:p>
        </p:txBody>
      </p:sp>
      <p:sp>
        <p:nvSpPr>
          <p:cNvPr id="18447" name="Text Box 15"/>
          <p:cNvSpPr txBox="1">
            <a:spLocks noChangeArrowheads="1"/>
          </p:cNvSpPr>
          <p:nvPr/>
        </p:nvSpPr>
        <p:spPr bwMode="auto">
          <a:xfrm>
            <a:off x="2122489" y="2301478"/>
            <a:ext cx="63388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2200">
                <a:solidFill>
                  <a:srgbClr val="000000"/>
                </a:solidFill>
                <a:latin typeface="Calibri" panose="020F0502020204030204" pitchFamily="34" charset="0"/>
                <a:ea typeface="華康儷中黑" charset="0"/>
                <a:cs typeface="華康儷中黑" charset="0"/>
              </a:defRPr>
            </a:lvl1pPr>
            <a:lvl2pPr>
              <a:lnSpc>
                <a:spcPct val="93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華康儷中黑" charset="0"/>
                <a:cs typeface="華康儷中黑" charset="0"/>
              </a:defRPr>
            </a:lvl2pPr>
            <a:lvl3pPr>
              <a:lnSpc>
                <a:spcPct val="93000"/>
              </a:lnSpc>
              <a:spcAft>
                <a:spcPts val="85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華康儷中黑" charset="0"/>
                <a:cs typeface="華康儷中黑" charset="0"/>
              </a:defRPr>
            </a:lvl3pPr>
            <a:lvl4pPr>
              <a:lnSpc>
                <a:spcPct val="93000"/>
              </a:lnSpc>
              <a:spcAft>
                <a:spcPts val="575"/>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華康儷中黑" charset="0"/>
                <a:cs typeface="華康儷中黑" charset="0"/>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9pPr>
          </a:lstStyle>
          <a:p>
            <a:pPr defTabSz="457200">
              <a:lnSpc>
                <a:spcPct val="100000"/>
              </a:lnSpc>
              <a:spcBef>
                <a:spcPct val="50000"/>
              </a:spcBef>
              <a:spcAft>
                <a:spcPct val="0"/>
              </a:spcAft>
              <a:buClrTx/>
              <a:buSzTx/>
              <a:buFontTx/>
              <a:buNone/>
            </a:pPr>
            <a:endParaRPr lang="en-GB" altLang="zh-HK" sz="1800">
              <a:solidFill>
                <a:prstClr val="black"/>
              </a:solidFill>
              <a:latin typeface="Calibri"/>
              <a:ea typeface="Heiti TC Light"/>
              <a:cs typeface="Calibri"/>
            </a:endParaRPr>
          </a:p>
          <a:p>
            <a:pPr defTabSz="457200">
              <a:lnSpc>
                <a:spcPct val="100000"/>
              </a:lnSpc>
              <a:spcBef>
                <a:spcPct val="50000"/>
              </a:spcBef>
              <a:spcAft>
                <a:spcPct val="0"/>
              </a:spcAft>
              <a:buClrTx/>
              <a:buSzTx/>
              <a:buFontTx/>
              <a:buNone/>
            </a:pPr>
            <a:endParaRPr lang="en-GB" altLang="zh-HK" sz="1800">
              <a:solidFill>
                <a:prstClr val="black"/>
              </a:solidFill>
              <a:latin typeface="Calibri"/>
              <a:ea typeface="Heiti TC Light"/>
              <a:cs typeface="Calibri"/>
            </a:endParaRPr>
          </a:p>
        </p:txBody>
      </p:sp>
      <p:sp>
        <p:nvSpPr>
          <p:cNvPr id="7172" name="Text Box 16"/>
          <p:cNvSpPr txBox="1">
            <a:spLocks noChangeArrowheads="1"/>
          </p:cNvSpPr>
          <p:nvPr/>
        </p:nvSpPr>
        <p:spPr bwMode="auto">
          <a:xfrm>
            <a:off x="276225" y="1432323"/>
            <a:ext cx="8667749"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3000"/>
              </a:lnSpc>
              <a:spcAft>
                <a:spcPts val="1425"/>
              </a:spcAft>
              <a:buClr>
                <a:srgbClr val="000000"/>
              </a:buClr>
              <a:buSzPct val="100000"/>
              <a:buFont typeface="Times New Roman" panose="02020603050405020304" pitchFamily="18" charset="0"/>
              <a:defRPr sz="2200">
                <a:solidFill>
                  <a:srgbClr val="000000"/>
                </a:solidFill>
                <a:latin typeface="Calibri" panose="020F0502020204030204" pitchFamily="34" charset="0"/>
                <a:ea typeface="華康儷中黑" charset="0"/>
                <a:cs typeface="華康儷中黑" charset="0"/>
              </a:defRPr>
            </a:lvl1pPr>
            <a:lvl2pPr>
              <a:lnSpc>
                <a:spcPct val="93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華康儷中黑" charset="0"/>
                <a:cs typeface="華康儷中黑" charset="0"/>
              </a:defRPr>
            </a:lvl2pPr>
            <a:lvl3pPr>
              <a:lnSpc>
                <a:spcPct val="93000"/>
              </a:lnSpc>
              <a:spcAft>
                <a:spcPts val="85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華康儷中黑" charset="0"/>
                <a:cs typeface="華康儷中黑" charset="0"/>
              </a:defRPr>
            </a:lvl3pPr>
            <a:lvl4pPr>
              <a:lnSpc>
                <a:spcPct val="93000"/>
              </a:lnSpc>
              <a:spcAft>
                <a:spcPts val="575"/>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華康儷中黑" charset="0"/>
                <a:cs typeface="華康儷中黑" charset="0"/>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華康儷中黑" charset="0"/>
                <a:cs typeface="華康儷中黑" charset="0"/>
              </a:defRPr>
            </a:lvl9pPr>
          </a:lstStyle>
          <a:p>
            <a:pPr defTabSz="457200">
              <a:lnSpc>
                <a:spcPct val="100000"/>
              </a:lnSpc>
              <a:spcBef>
                <a:spcPct val="50000"/>
              </a:spcBef>
              <a:spcAft>
                <a:spcPct val="0"/>
              </a:spcAft>
              <a:buClrTx/>
              <a:buSzTx/>
            </a:pPr>
            <a:r>
              <a:rPr lang="zh-TW" altLang="en-US" sz="2400" dirty="0">
                <a:solidFill>
                  <a:srgbClr val="FF0000"/>
                </a:solidFill>
                <a:latin typeface="Calibri"/>
                <a:ea typeface="Heiti TC Light"/>
                <a:cs typeface="Calibri"/>
              </a:rPr>
              <a:t>酵素</a:t>
            </a:r>
            <a:r>
              <a:rPr lang="zh-TW" altLang="en-US" sz="2400" dirty="0">
                <a:solidFill>
                  <a:prstClr val="black"/>
                </a:solidFill>
                <a:latin typeface="Calibri"/>
                <a:ea typeface="Heiti TC Light"/>
                <a:cs typeface="Calibri"/>
              </a:rPr>
              <a:t>是生物催化劑。它們加快大多數生物作用，否則這些作用將過於緩慢。</a:t>
            </a:r>
            <a:endParaRPr lang="zh-HK" altLang="en-GB" sz="2400" dirty="0">
              <a:solidFill>
                <a:prstClr val="black"/>
              </a:solidFill>
              <a:latin typeface="Calibri"/>
              <a:ea typeface="Heiti TC Light"/>
              <a:cs typeface="Calibri"/>
            </a:endParaRPr>
          </a:p>
          <a:p>
            <a:pPr defTabSz="457200">
              <a:lnSpc>
                <a:spcPct val="100000"/>
              </a:lnSpc>
              <a:spcBef>
                <a:spcPct val="50000"/>
              </a:spcBef>
              <a:spcAft>
                <a:spcPct val="0"/>
              </a:spcAft>
              <a:buClrTx/>
              <a:buSzTx/>
              <a:buFontTx/>
              <a:buNone/>
            </a:pPr>
            <a:r>
              <a:rPr lang="en-GB" altLang="zh-HK" sz="2400" b="1" dirty="0" smtClean="0">
                <a:solidFill>
                  <a:srgbClr val="FF0000"/>
                </a:solidFill>
                <a:latin typeface="Calibri"/>
                <a:ea typeface="Heiti TC Light"/>
                <a:cs typeface="Calibri"/>
              </a:rPr>
              <a:t>Enzymes</a:t>
            </a:r>
            <a:r>
              <a:rPr lang="en-GB" altLang="zh-HK" sz="2400" dirty="0" smtClean="0">
                <a:solidFill>
                  <a:prstClr val="black"/>
                </a:solidFill>
                <a:latin typeface="Calibri"/>
                <a:ea typeface="Heiti TC Light"/>
                <a:cs typeface="Calibri"/>
              </a:rPr>
              <a:t> </a:t>
            </a:r>
            <a:r>
              <a:rPr lang="en-GB" altLang="zh-HK" sz="2400" dirty="0">
                <a:solidFill>
                  <a:prstClr val="black"/>
                </a:solidFill>
                <a:latin typeface="Calibri"/>
                <a:ea typeface="Heiti TC Light"/>
                <a:cs typeface="Calibri"/>
              </a:rPr>
              <a:t>are biological catalysts. They speed up most of the reactions in the body which would otherwise be far too slow.</a:t>
            </a: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4" y="3325149"/>
            <a:ext cx="3343276" cy="18805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06375"/>
            <a:ext cx="9144000" cy="857250"/>
          </a:xfrm>
          <a:prstGeom prst="rect">
            <a:avLst/>
          </a:prstGeom>
        </p:spPr>
        <p:txBody>
          <a:bodyPr/>
          <a:lstStyle/>
          <a:p>
            <a:r>
              <a:rPr lang="zh-TW" altLang="en-US" sz="3600" dirty="0">
                <a:latin typeface="Calibri"/>
                <a:ea typeface="Heiti TC Light"/>
                <a:cs typeface="Calibri"/>
              </a:rPr>
              <a:t>什麼是酵素？</a:t>
            </a:r>
            <a:r>
              <a:rPr lang="en-US" altLang="zh-HK" sz="3600" dirty="0">
                <a:latin typeface="Calibri"/>
                <a:ea typeface="Heiti TC Light"/>
                <a:cs typeface="Calibri"/>
              </a:rPr>
              <a:t/>
            </a:r>
            <a:br>
              <a:rPr lang="en-US" altLang="zh-HK" sz="3600" dirty="0">
                <a:latin typeface="Calibri"/>
                <a:ea typeface="Heiti TC Light"/>
                <a:cs typeface="Calibri"/>
              </a:rPr>
            </a:br>
            <a:r>
              <a:rPr lang="en-US" altLang="zh-HK" sz="3600" dirty="0">
                <a:latin typeface="Calibri"/>
                <a:ea typeface="Heiti TC Light"/>
                <a:cs typeface="Calibri"/>
              </a:rPr>
              <a:t>What is Enzyme?</a:t>
            </a:r>
            <a:br>
              <a:rPr lang="en-US" altLang="zh-HK" sz="3600" dirty="0">
                <a:latin typeface="Calibri"/>
                <a:ea typeface="Heiti TC Light"/>
                <a:cs typeface="Calibri"/>
              </a:rPr>
            </a:br>
            <a:endParaRPr lang="en-US" sz="3600" dirty="0">
              <a:latin typeface="Calibri"/>
              <a:ea typeface="Heiti TC Light"/>
              <a:cs typeface="Calibri"/>
            </a:endParaRPr>
          </a:p>
        </p:txBody>
      </p:sp>
    </p:spTree>
    <p:extLst>
      <p:ext uri="{BB962C8B-B14F-4D97-AF65-F5344CB8AC3E}">
        <p14:creationId xmlns:p14="http://schemas.microsoft.com/office/powerpoint/2010/main" val="1861700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8447"/>
                                        </p:tgtEl>
                                        <p:attrNameLst>
                                          <p:attrName>style.visibility</p:attrName>
                                        </p:attrNameLst>
                                      </p:cBhvr>
                                      <p:to>
                                        <p:strVal val="visible"/>
                                      </p:to>
                                    </p:set>
                                    <p:animEffect transition="in" filter="wipe(left)">
                                      <p:cBhvr>
                                        <p:cTn id="7" dur="10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ChangeArrowheads="1"/>
          </p:cNvSpPr>
          <p:nvPr/>
        </p:nvSpPr>
        <p:spPr bwMode="auto">
          <a:xfrm>
            <a:off x="647701" y="1438275"/>
            <a:ext cx="84962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spcBef>
                <a:spcPct val="50000"/>
              </a:spcBef>
            </a:pPr>
            <a:r>
              <a:rPr lang="zh-TW" altLang="en-US" sz="2400" dirty="0">
                <a:solidFill>
                  <a:prstClr val="black"/>
                </a:solidFill>
                <a:latin typeface="Calibri"/>
                <a:ea typeface="Heiti TC Light"/>
                <a:cs typeface="Calibri"/>
              </a:rPr>
              <a:t>主要由蛋白質組成，對熱、酸鹼值敏感為酵素的</a:t>
            </a:r>
            <a:r>
              <a:rPr lang="zh-TW" altLang="en-US" sz="2400" dirty="0" smtClean="0">
                <a:solidFill>
                  <a:prstClr val="black"/>
                </a:solidFill>
                <a:latin typeface="Calibri"/>
                <a:ea typeface="Heiti TC Light"/>
                <a:cs typeface="Calibri"/>
              </a:rPr>
              <a:t>特徵。</a:t>
            </a:r>
            <a:endParaRPr lang="zh-TW" altLang="en-US" sz="2400" dirty="0">
              <a:solidFill>
                <a:prstClr val="black"/>
              </a:solidFill>
              <a:latin typeface="Calibri"/>
              <a:ea typeface="Heiti TC Light"/>
              <a:cs typeface="Calibri"/>
            </a:endParaRPr>
          </a:p>
          <a:p>
            <a:pPr defTabSz="457200">
              <a:spcBef>
                <a:spcPct val="50000"/>
              </a:spcBef>
            </a:pPr>
            <a:r>
              <a:rPr lang="en-GB" altLang="zh-HK" sz="2400" dirty="0" smtClean="0">
                <a:solidFill>
                  <a:prstClr val="black"/>
                </a:solidFill>
                <a:latin typeface="Calibri"/>
                <a:ea typeface="Heiti TC Light"/>
                <a:cs typeface="Calibri"/>
              </a:rPr>
              <a:t>Enzymes </a:t>
            </a:r>
            <a:r>
              <a:rPr lang="en-GB" altLang="zh-HK" sz="2400" dirty="0">
                <a:solidFill>
                  <a:prstClr val="black"/>
                </a:solidFill>
                <a:latin typeface="Calibri"/>
                <a:ea typeface="Heiti TC Light"/>
                <a:cs typeface="Calibri"/>
              </a:rPr>
              <a:t>are made of protein, a sensitive substance whose structure is altered easily by temperature or </a:t>
            </a:r>
            <a:r>
              <a:rPr lang="en-GB" altLang="zh-HK" sz="2400" dirty="0" err="1">
                <a:solidFill>
                  <a:prstClr val="black"/>
                </a:solidFill>
                <a:latin typeface="Calibri"/>
                <a:ea typeface="Heiti TC Light"/>
                <a:cs typeface="Calibri"/>
              </a:rPr>
              <a:t>pH.</a:t>
            </a:r>
            <a:endParaRPr lang="en-GB" altLang="zh-HK" sz="2400" dirty="0">
              <a:solidFill>
                <a:prstClr val="black"/>
              </a:solidFill>
              <a:latin typeface="Calibri"/>
              <a:ea typeface="Heiti TC Light"/>
              <a:cs typeface="Calibri"/>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8" y="2940516"/>
            <a:ext cx="3076575" cy="23074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06375"/>
            <a:ext cx="9144000" cy="857250"/>
          </a:xfrm>
          <a:prstGeom prst="rect">
            <a:avLst/>
          </a:prstGeom>
        </p:spPr>
        <p:txBody>
          <a:bodyPr/>
          <a:lstStyle/>
          <a:p>
            <a:r>
              <a:rPr lang="zh-TW" altLang="en-US" sz="3600" dirty="0">
                <a:latin typeface="Calibri"/>
                <a:ea typeface="Heiti TC Light"/>
                <a:cs typeface="Calibri"/>
              </a:rPr>
              <a:t>什麼是酵素？</a:t>
            </a:r>
            <a:r>
              <a:rPr lang="en-US" altLang="zh-HK" sz="3600" dirty="0">
                <a:latin typeface="Calibri"/>
                <a:ea typeface="Heiti TC Light"/>
                <a:cs typeface="Calibri"/>
              </a:rPr>
              <a:t/>
            </a:r>
            <a:br>
              <a:rPr lang="en-US" altLang="zh-HK" sz="3600" dirty="0">
                <a:latin typeface="Calibri"/>
                <a:ea typeface="Heiti TC Light"/>
                <a:cs typeface="Calibri"/>
              </a:rPr>
            </a:br>
            <a:r>
              <a:rPr lang="en-US" altLang="zh-HK" sz="3600" dirty="0">
                <a:latin typeface="Calibri"/>
                <a:ea typeface="Heiti TC Light"/>
                <a:cs typeface="Calibri"/>
              </a:rPr>
              <a:t>What is Enzyme?</a:t>
            </a:r>
            <a:br>
              <a:rPr lang="en-US" altLang="zh-HK" sz="3600" dirty="0">
                <a:latin typeface="Calibri"/>
                <a:ea typeface="Heiti TC Light"/>
                <a:cs typeface="Calibri"/>
              </a:rPr>
            </a:br>
            <a:endParaRPr lang="en-US" sz="3600" dirty="0">
              <a:latin typeface="Calibri"/>
              <a:ea typeface="Heiti TC Light"/>
              <a:cs typeface="Calibri"/>
            </a:endParaRPr>
          </a:p>
        </p:txBody>
      </p:sp>
    </p:spTree>
    <p:extLst>
      <p:ext uri="{BB962C8B-B14F-4D97-AF65-F5344CB8AC3E}">
        <p14:creationId xmlns:p14="http://schemas.microsoft.com/office/powerpoint/2010/main" val="3020764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lstStyle/>
          <a:p>
            <a:r>
              <a:rPr lang="zh-TW" altLang="en-US" sz="3600" dirty="0">
                <a:latin typeface="Calibri"/>
                <a:ea typeface="Heiti TC Light"/>
                <a:cs typeface="Calibri"/>
              </a:rPr>
              <a:t>生活中的酵素</a:t>
            </a:r>
            <a:r>
              <a:rPr lang="en-US" altLang="zh-TW" sz="3600" dirty="0">
                <a:latin typeface="Calibri"/>
                <a:ea typeface="Heiti TC Light"/>
                <a:cs typeface="Calibri"/>
              </a:rPr>
              <a:t/>
            </a:r>
            <a:br>
              <a:rPr lang="en-US" altLang="zh-TW" sz="3600" dirty="0">
                <a:latin typeface="Calibri"/>
                <a:ea typeface="Heiti TC Light"/>
                <a:cs typeface="Calibri"/>
              </a:rPr>
            </a:br>
            <a:r>
              <a:rPr lang="en-US" altLang="zh-TW" sz="3600" dirty="0">
                <a:latin typeface="Calibri"/>
                <a:ea typeface="Heiti TC Light"/>
                <a:cs typeface="Calibri"/>
              </a:rPr>
              <a:t>Enzymes in everyday life</a:t>
            </a:r>
            <a:endParaRPr lang="en-US" sz="3600" dirty="0">
              <a:latin typeface="Calibri"/>
              <a:ea typeface="Heiti TC Light"/>
              <a:cs typeface="Calibri"/>
            </a:endParaRPr>
          </a:p>
        </p:txBody>
      </p:sp>
      <p:sp>
        <p:nvSpPr>
          <p:cNvPr id="11267" name="Rectangle 3"/>
          <p:cNvSpPr>
            <a:spLocks noGrp="1" noChangeArrowheads="1"/>
          </p:cNvSpPr>
          <p:nvPr>
            <p:ph type="body" idx="4294967295"/>
          </p:nvPr>
        </p:nvSpPr>
        <p:spPr>
          <a:xfrm>
            <a:off x="0" y="1495425"/>
            <a:ext cx="6191250" cy="2971800"/>
          </a:xfrm>
          <a:prstGeom prst="rect">
            <a:avLst/>
          </a:prstGeom>
        </p:spPr>
        <p:txBody>
          <a:bodyPr/>
          <a:lstStyle/>
          <a:p>
            <a:pPr eaLnBrk="1" hangingPunct="1"/>
            <a:r>
              <a:rPr lang="zh-TW" altLang="en-US" sz="2400" dirty="0" smtClean="0">
                <a:latin typeface="Calibri"/>
                <a:ea typeface="Heiti TC Light"/>
                <a:cs typeface="Calibri"/>
              </a:rPr>
              <a:t>酵素洗衣粉</a:t>
            </a:r>
          </a:p>
          <a:p>
            <a:pPr eaLnBrk="1" hangingPunct="1"/>
            <a:r>
              <a:rPr lang="zh-TW" altLang="en-US" sz="2400" dirty="0" smtClean="0">
                <a:latin typeface="Calibri"/>
                <a:ea typeface="Heiti TC Light"/>
                <a:cs typeface="Calibri"/>
              </a:rPr>
              <a:t>隱形眼鏡的清洗酵素</a:t>
            </a:r>
          </a:p>
          <a:p>
            <a:pPr eaLnBrk="1" hangingPunct="1"/>
            <a:r>
              <a:rPr lang="zh-TW" altLang="en-US" sz="2400" dirty="0" smtClean="0">
                <a:latin typeface="Calibri"/>
                <a:ea typeface="Heiti TC Light"/>
                <a:cs typeface="Calibri"/>
              </a:rPr>
              <a:t>蔬果等食物</a:t>
            </a:r>
            <a:endParaRPr lang="en-US" altLang="zh-TW" sz="2400" dirty="0" smtClean="0">
              <a:latin typeface="Calibri"/>
              <a:ea typeface="Heiti TC Light"/>
              <a:cs typeface="Calibri"/>
            </a:endParaRPr>
          </a:p>
          <a:p>
            <a:pPr eaLnBrk="1" hangingPunct="1"/>
            <a:endParaRPr lang="en-US" altLang="zh-TW" sz="2400" b="1" dirty="0" smtClean="0">
              <a:latin typeface="Calibri"/>
              <a:ea typeface="Heiti TC Light"/>
              <a:cs typeface="Calibri"/>
            </a:endParaRPr>
          </a:p>
          <a:p>
            <a:pPr eaLnBrk="1" hangingPunct="1"/>
            <a:r>
              <a:rPr lang="en-US" altLang="zh-TW" sz="2400" dirty="0" smtClean="0">
                <a:latin typeface="Calibri"/>
                <a:ea typeface="Heiti TC Light"/>
                <a:cs typeface="Calibri"/>
              </a:rPr>
              <a:t>Enzymatic laundry detergents</a:t>
            </a:r>
          </a:p>
          <a:p>
            <a:pPr eaLnBrk="1" hangingPunct="1"/>
            <a:r>
              <a:rPr lang="en-US" altLang="zh-HK" sz="2400" dirty="0" smtClean="0">
                <a:latin typeface="Calibri"/>
                <a:ea typeface="Heiti TC Light"/>
                <a:cs typeface="Calibri"/>
              </a:rPr>
              <a:t>Enzymatic contact lens cleaners</a:t>
            </a:r>
          </a:p>
          <a:p>
            <a:pPr eaLnBrk="1" hangingPunct="1"/>
            <a:r>
              <a:rPr lang="en-US" altLang="zh-TW" sz="2400" dirty="0" smtClean="0">
                <a:latin typeface="Calibri"/>
                <a:ea typeface="Heiti TC Light"/>
                <a:cs typeface="Calibri"/>
              </a:rPr>
              <a:t>Fruits and vegetables</a:t>
            </a:r>
            <a:endParaRPr lang="zh-TW" altLang="en-US" sz="2400" dirty="0" smtClean="0">
              <a:latin typeface="Calibri"/>
              <a:ea typeface="Heiti TC Light"/>
              <a:cs typeface="Calibri"/>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24584"/>
            <a:ext cx="3276600" cy="1352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8" descr="http://member.healthyd.com/attachment/201109/27/63_1317089177zd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489559"/>
            <a:ext cx="2124075" cy="121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669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9144000" cy="857250"/>
          </a:xfrm>
          <a:prstGeom prst="rect">
            <a:avLst/>
          </a:prstGeom>
        </p:spPr>
        <p:txBody>
          <a:bodyPr/>
          <a:lstStyle/>
          <a:p>
            <a:r>
              <a:rPr lang="zh-TW" altLang="en-US" sz="3600" dirty="0">
                <a:latin typeface="Calibri"/>
                <a:ea typeface="Heiti TC Light"/>
                <a:cs typeface="Calibri"/>
              </a:rPr>
              <a:t>什麼是消化酵素？</a:t>
            </a:r>
            <a:r>
              <a:rPr lang="en-US" altLang="zh-HK" sz="3600" dirty="0">
                <a:latin typeface="Calibri"/>
                <a:ea typeface="Heiti TC Light"/>
                <a:cs typeface="Calibri"/>
              </a:rPr>
              <a:t/>
            </a:r>
            <a:br>
              <a:rPr lang="en-US" altLang="zh-HK" sz="3600" dirty="0">
                <a:latin typeface="Calibri"/>
                <a:ea typeface="Heiti TC Light"/>
                <a:cs typeface="Calibri"/>
              </a:rPr>
            </a:br>
            <a:r>
              <a:rPr lang="en-GB" altLang="zh-HK" sz="3600" dirty="0">
                <a:latin typeface="Calibri"/>
                <a:ea typeface="Heiti TC Light"/>
                <a:cs typeface="Calibri"/>
              </a:rPr>
              <a:t>What is Digestive Enzymes? </a:t>
            </a:r>
            <a:r>
              <a:rPr lang="zh-HK" altLang="zh-HK" sz="3600" dirty="0">
                <a:latin typeface="Calibri"/>
                <a:ea typeface="Heiti TC Light"/>
                <a:cs typeface="Calibri"/>
              </a:rPr>
              <a:t/>
            </a:r>
            <a:br>
              <a:rPr lang="zh-HK" altLang="zh-HK" sz="3600" dirty="0">
                <a:latin typeface="Calibri"/>
                <a:ea typeface="Heiti TC Light"/>
                <a:cs typeface="Calibri"/>
              </a:rPr>
            </a:br>
            <a:endParaRPr lang="en-US" sz="3600" dirty="0">
              <a:latin typeface="Calibri"/>
              <a:ea typeface="Heiti TC Light"/>
              <a:cs typeface="Calibri"/>
            </a:endParaRPr>
          </a:p>
        </p:txBody>
      </p:sp>
      <p:sp>
        <p:nvSpPr>
          <p:cNvPr id="13315" name="內容版面配置區 2"/>
          <p:cNvSpPr>
            <a:spLocks noGrp="1"/>
          </p:cNvSpPr>
          <p:nvPr>
            <p:ph idx="4294967295"/>
          </p:nvPr>
        </p:nvSpPr>
        <p:spPr>
          <a:xfrm>
            <a:off x="563525" y="1498600"/>
            <a:ext cx="8027581" cy="2101850"/>
          </a:xfrm>
          <a:prstGeom prst="rect">
            <a:avLst/>
          </a:prstGeom>
        </p:spPr>
        <p:txBody>
          <a:bodyPr/>
          <a:lstStyle/>
          <a:p>
            <a:pPr marL="0" indent="0">
              <a:lnSpc>
                <a:spcPct val="100000"/>
              </a:lnSpc>
              <a:spcAft>
                <a:spcPct val="0"/>
              </a:spcAft>
              <a:buNone/>
            </a:pPr>
            <a:r>
              <a:rPr lang="zh-TW" altLang="en-US" sz="2400" dirty="0" smtClean="0">
                <a:solidFill>
                  <a:srgbClr val="FF0000"/>
                </a:solidFill>
                <a:latin typeface="Calibri"/>
                <a:ea typeface="Heiti TC Light"/>
                <a:cs typeface="Calibri"/>
              </a:rPr>
              <a:t>消化酵素</a:t>
            </a:r>
            <a:r>
              <a:rPr lang="zh-TW" altLang="en-US" sz="2400" dirty="0" smtClean="0">
                <a:latin typeface="Calibri"/>
                <a:ea typeface="Heiti TC Light"/>
                <a:cs typeface="Calibri"/>
              </a:rPr>
              <a:t>分解大分子為小分子，直至細小到足以穿過腸壁。</a:t>
            </a:r>
            <a:r>
              <a:rPr lang="en-US" altLang="zh-TW" sz="2400" dirty="0">
                <a:latin typeface="Calibri"/>
                <a:ea typeface="Heiti TC Light"/>
                <a:cs typeface="Calibri"/>
              </a:rPr>
              <a:t/>
            </a:r>
            <a:br>
              <a:rPr lang="en-US" altLang="zh-TW" sz="2400" dirty="0">
                <a:latin typeface="Calibri"/>
                <a:ea typeface="Heiti TC Light"/>
                <a:cs typeface="Calibri"/>
              </a:rPr>
            </a:br>
            <a:endParaRPr lang="en-US" altLang="zh-TW" sz="2400" dirty="0" smtClean="0">
              <a:latin typeface="Calibri"/>
              <a:ea typeface="Heiti TC Light"/>
              <a:cs typeface="Calibri"/>
            </a:endParaRPr>
          </a:p>
          <a:p>
            <a:pPr marL="0" indent="0">
              <a:lnSpc>
                <a:spcPct val="100000"/>
              </a:lnSpc>
              <a:spcAft>
                <a:spcPct val="50000"/>
              </a:spcAft>
              <a:buNone/>
            </a:pPr>
            <a:r>
              <a:rPr lang="en-GB" altLang="zh-HK" sz="2400" b="1" dirty="0" smtClean="0">
                <a:solidFill>
                  <a:srgbClr val="FF0000"/>
                </a:solidFill>
                <a:latin typeface="Calibri"/>
                <a:ea typeface="Heiti TC Light"/>
                <a:cs typeface="Calibri"/>
              </a:rPr>
              <a:t>Digestive enzymes</a:t>
            </a:r>
            <a:r>
              <a:rPr lang="en-GB" altLang="zh-HK" sz="2400" dirty="0" smtClean="0">
                <a:solidFill>
                  <a:srgbClr val="FF0000"/>
                </a:solidFill>
                <a:latin typeface="Calibri"/>
                <a:ea typeface="Heiti TC Light"/>
                <a:cs typeface="Calibri"/>
              </a:rPr>
              <a:t> </a:t>
            </a:r>
            <a:r>
              <a:rPr lang="en-GB" altLang="zh-HK" sz="2400" dirty="0" smtClean="0">
                <a:latin typeface="Calibri"/>
                <a:ea typeface="Heiti TC Light"/>
                <a:cs typeface="Calibri"/>
              </a:rPr>
              <a:t>break down large molecules into ones small enough to pass through the intestine wall.</a:t>
            </a:r>
            <a:endParaRPr lang="zh-HK" altLang="zh-HK" sz="2400" dirty="0" smtClean="0">
              <a:latin typeface="Calibri"/>
              <a:ea typeface="Heiti TC Light"/>
              <a:cs typeface="Calibri"/>
            </a:endParaRPr>
          </a:p>
        </p:txBody>
      </p:sp>
      <p:pic>
        <p:nvPicPr>
          <p:cNvPr id="133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402" y="3172059"/>
            <a:ext cx="3909673" cy="20857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04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http://betterbodychemistry.com/wp-content/uploads/2012/06/amylase-cutting-up-st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2199085"/>
            <a:ext cx="7308850" cy="29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ttp://www.bbc.co.uk/bitesize/ks3/science/images/carbohydraze_enzym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220266"/>
            <a:ext cx="73088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06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33399" y="1504448"/>
            <a:ext cx="8010525" cy="112280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a:lnSpc>
                <a:spcPct val="93000"/>
              </a:lnSpc>
              <a:buClr>
                <a:srgbClr val="000000"/>
              </a:buClr>
              <a:buSzPct val="100000"/>
            </a:pPr>
            <a:r>
              <a:rPr lang="zh-TW" altLang="en-US" sz="2400" dirty="0">
                <a:solidFill>
                  <a:prstClr val="black"/>
                </a:solidFill>
                <a:latin typeface="Calibri"/>
                <a:ea typeface="Heiti TC Light"/>
                <a:cs typeface="Calibri"/>
              </a:rPr>
              <a:t>當酵素不是在適當的水平，營養缺乏症或會發生</a:t>
            </a:r>
            <a:r>
              <a:rPr lang="zh-TW" altLang="en-US" sz="2400" dirty="0" smtClean="0">
                <a:solidFill>
                  <a:prstClr val="black"/>
                </a:solidFill>
                <a:latin typeface="Calibri"/>
                <a:ea typeface="Heiti TC Light"/>
                <a:cs typeface="Calibri"/>
              </a:rPr>
              <a:t>。</a:t>
            </a:r>
            <a:endParaRPr lang="en-US" altLang="zh-TW" sz="2400" dirty="0" smtClean="0">
              <a:solidFill>
                <a:prstClr val="black"/>
              </a:solidFill>
              <a:latin typeface="Calibri"/>
              <a:ea typeface="Heiti TC Light"/>
              <a:cs typeface="Calibri"/>
            </a:endParaRPr>
          </a:p>
          <a:p>
            <a:pPr defTabSz="457200">
              <a:lnSpc>
                <a:spcPct val="93000"/>
              </a:lnSpc>
              <a:buClr>
                <a:srgbClr val="000000"/>
              </a:buClr>
              <a:buSzPct val="100000"/>
            </a:pPr>
            <a:endParaRPr lang="en-US" altLang="zh-TW" sz="2400" dirty="0">
              <a:solidFill>
                <a:prstClr val="black"/>
              </a:solidFill>
              <a:latin typeface="Calibri"/>
              <a:ea typeface="Heiti TC Light"/>
              <a:cs typeface="Calibri"/>
            </a:endParaRPr>
          </a:p>
          <a:p>
            <a:pPr defTabSz="457200">
              <a:lnSpc>
                <a:spcPct val="93000"/>
              </a:lnSpc>
              <a:buClr>
                <a:srgbClr val="000000"/>
              </a:buClr>
              <a:buSzPct val="100000"/>
            </a:pPr>
            <a:r>
              <a:rPr lang="zh-TW" altLang="en-US" sz="2400" dirty="0" smtClean="0">
                <a:solidFill>
                  <a:prstClr val="black"/>
                </a:solidFill>
                <a:latin typeface="Calibri"/>
                <a:ea typeface="Heiti TC Light"/>
                <a:cs typeface="Calibri"/>
              </a:rPr>
              <a:t>當</a:t>
            </a:r>
            <a:r>
              <a:rPr lang="zh-TW" altLang="en-US" sz="2400" dirty="0">
                <a:solidFill>
                  <a:prstClr val="black"/>
                </a:solidFill>
                <a:latin typeface="Calibri"/>
                <a:ea typeface="Heiti TC Light"/>
                <a:cs typeface="Calibri"/>
              </a:rPr>
              <a:t>食物不能正確地代謝和吸收，消化問題可能惡化。</a:t>
            </a:r>
            <a:endParaRPr lang="en-US" altLang="zh-HK" sz="2400" dirty="0">
              <a:solidFill>
                <a:prstClr val="black"/>
              </a:solidFill>
              <a:latin typeface="Calibri"/>
              <a:ea typeface="Heiti TC Light"/>
              <a:cs typeface="Calibri"/>
            </a:endParaRPr>
          </a:p>
        </p:txBody>
      </p:sp>
      <p:sp>
        <p:nvSpPr>
          <p:cNvPr id="15363" name="Rectangle 3"/>
          <p:cNvSpPr>
            <a:spLocks noChangeArrowheads="1"/>
          </p:cNvSpPr>
          <p:nvPr/>
        </p:nvSpPr>
        <p:spPr bwMode="auto">
          <a:xfrm>
            <a:off x="523875" y="2740317"/>
            <a:ext cx="8086723" cy="166648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a:lnSpc>
                <a:spcPct val="93000"/>
              </a:lnSpc>
              <a:buClr>
                <a:srgbClr val="000000"/>
              </a:buClr>
              <a:buSzPct val="100000"/>
              <a:buFont typeface="Times New Roman" panose="02020603050405020304" pitchFamily="18" charset="0"/>
              <a:buNone/>
            </a:pPr>
            <a:r>
              <a:rPr lang="en-US" altLang="zh-HK" sz="2200" dirty="0">
                <a:solidFill>
                  <a:prstClr val="black"/>
                </a:solidFill>
                <a:latin typeface="Calibri"/>
                <a:ea typeface="Heiti TC Light"/>
                <a:cs typeface="Calibri"/>
              </a:rPr>
              <a:t>When enzymes are not at adequate levels, nutrient deficiencies may occur.</a:t>
            </a:r>
          </a:p>
          <a:p>
            <a:pPr defTabSz="457200">
              <a:lnSpc>
                <a:spcPct val="93000"/>
              </a:lnSpc>
              <a:buClr>
                <a:srgbClr val="000000"/>
              </a:buClr>
              <a:buSzPct val="100000"/>
              <a:buFont typeface="Times New Roman" panose="02020603050405020304" pitchFamily="18" charset="0"/>
              <a:buNone/>
            </a:pPr>
            <a:endParaRPr lang="en-US" altLang="zh-HK" sz="2200" dirty="0" smtClean="0">
              <a:solidFill>
                <a:prstClr val="black"/>
              </a:solidFill>
              <a:latin typeface="Calibri"/>
              <a:ea typeface="Heiti TC Light"/>
              <a:cs typeface="Calibri"/>
            </a:endParaRPr>
          </a:p>
          <a:p>
            <a:pPr defTabSz="457200">
              <a:lnSpc>
                <a:spcPct val="93000"/>
              </a:lnSpc>
              <a:buClr>
                <a:srgbClr val="000000"/>
              </a:buClr>
              <a:buSzPct val="100000"/>
              <a:buFont typeface="Times New Roman" panose="02020603050405020304" pitchFamily="18" charset="0"/>
              <a:buNone/>
            </a:pPr>
            <a:r>
              <a:rPr lang="en-US" altLang="zh-HK" sz="2200" dirty="0" smtClean="0">
                <a:solidFill>
                  <a:prstClr val="black"/>
                </a:solidFill>
                <a:latin typeface="Calibri"/>
                <a:ea typeface="Heiti TC Light"/>
                <a:cs typeface="Calibri"/>
              </a:rPr>
              <a:t>When </a:t>
            </a:r>
            <a:r>
              <a:rPr lang="en-US" altLang="zh-HK" sz="2200" dirty="0">
                <a:solidFill>
                  <a:prstClr val="black"/>
                </a:solidFill>
                <a:latin typeface="Calibri"/>
                <a:ea typeface="Heiti TC Light"/>
                <a:cs typeface="Calibri"/>
              </a:rPr>
              <a:t>food is not well metabolized and absorbed, digestive issues can be worsen.</a:t>
            </a:r>
          </a:p>
        </p:txBody>
      </p:sp>
      <p:sp>
        <p:nvSpPr>
          <p:cNvPr id="2" name="Title 1"/>
          <p:cNvSpPr>
            <a:spLocks noGrp="1"/>
          </p:cNvSpPr>
          <p:nvPr>
            <p:ph type="title" idx="4294967295"/>
          </p:nvPr>
        </p:nvSpPr>
        <p:spPr>
          <a:xfrm>
            <a:off x="0" y="206375"/>
            <a:ext cx="9144000" cy="857250"/>
          </a:xfrm>
          <a:prstGeom prst="rect">
            <a:avLst/>
          </a:prstGeom>
        </p:spPr>
        <p:txBody>
          <a:bodyPr/>
          <a:lstStyle/>
          <a:p>
            <a:r>
              <a:rPr lang="zh-TW" altLang="en-US" sz="3600" dirty="0">
                <a:latin typeface="Calibri"/>
                <a:ea typeface="Heiti TC Light"/>
                <a:cs typeface="Calibri"/>
              </a:rPr>
              <a:t>為什麼要補充消化酵素？ </a:t>
            </a:r>
            <a:r>
              <a:rPr lang="en-US" altLang="zh-TW" sz="3600" dirty="0" smtClean="0">
                <a:latin typeface="Calibri"/>
                <a:ea typeface="Heiti TC Light"/>
                <a:cs typeface="Calibri"/>
              </a:rPr>
              <a:t/>
            </a:r>
            <a:br>
              <a:rPr lang="en-US" altLang="zh-TW" sz="3600" dirty="0" smtClean="0">
                <a:latin typeface="Calibri"/>
                <a:ea typeface="Heiti TC Light"/>
                <a:cs typeface="Calibri"/>
              </a:rPr>
            </a:br>
            <a:r>
              <a:rPr lang="en-US" sz="3600" dirty="0" smtClean="0">
                <a:latin typeface="Calibri"/>
                <a:ea typeface="Heiti TC Light"/>
                <a:cs typeface="Calibri"/>
              </a:rPr>
              <a:t>Why </a:t>
            </a:r>
            <a:r>
              <a:rPr lang="en-US" sz="3600" dirty="0">
                <a:latin typeface="Calibri"/>
                <a:ea typeface="Heiti TC Light"/>
                <a:cs typeface="Calibri"/>
              </a:rPr>
              <a:t>take supplement ?</a:t>
            </a:r>
          </a:p>
        </p:txBody>
      </p:sp>
    </p:spTree>
    <p:extLst>
      <p:ext uri="{BB962C8B-B14F-4D97-AF65-F5344CB8AC3E}">
        <p14:creationId xmlns:p14="http://schemas.microsoft.com/office/powerpoint/2010/main" val="3856856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43000"/>
          </a:schemeClr>
        </a:solidFill>
        <a:ln>
          <a:noFill/>
        </a:ln>
      </a:spPr>
      <a:bodyPr rtlCol="0" anchor="ctr">
        <a:noAutofit/>
      </a:bodyPr>
      <a:lstStyle>
        <a:defPPr algn="ctr">
          <a:defRPr sz="6000"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43000"/>
          </a:schemeClr>
        </a:solidFill>
        <a:ln>
          <a:noFill/>
        </a:ln>
      </a:spPr>
      <a:bodyPr rtlCol="0" anchor="ctr">
        <a:noAutofit/>
      </a:bodyPr>
      <a:lstStyle>
        <a:defPPr algn="ctr">
          <a:defRPr sz="6000"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43000"/>
          </a:schemeClr>
        </a:solidFill>
        <a:ln>
          <a:noFill/>
        </a:ln>
      </a:spPr>
      <a:bodyPr rtlCol="0" anchor="ctr">
        <a:noAutofit/>
      </a:bodyPr>
      <a:lstStyle>
        <a:defPPr algn="ctr">
          <a:defRPr sz="6000"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43000"/>
          </a:schemeClr>
        </a:solidFill>
        <a:ln>
          <a:noFill/>
        </a:ln>
      </a:spPr>
      <a:bodyPr rtlCol="0" anchor="ctr">
        <a:noAutofit/>
      </a:bodyPr>
      <a:lstStyle>
        <a:defPPr algn="ctr">
          <a:defRPr sz="6000"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43000"/>
          </a:schemeClr>
        </a:solidFill>
        <a:ln>
          <a:noFill/>
        </a:ln>
      </a:spPr>
      <a:bodyPr rtlCol="0" anchor="ctr">
        <a:noAutofit/>
      </a:bodyPr>
      <a:lstStyle>
        <a:defPPr algn="ctr">
          <a:defRPr sz="6000"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1288</TotalTime>
  <Words>1548</Words>
  <Application>Microsoft Office PowerPoint</Application>
  <PresentationFormat>On-screen Show (16:9)</PresentationFormat>
  <Paragraphs>204</Paragraphs>
  <Slides>32</Slides>
  <Notes>10</Notes>
  <HiddenSlides>0</HiddenSlides>
  <MMClips>0</MMClips>
  <ScaleCrop>false</ScaleCrop>
  <HeadingPairs>
    <vt:vector size="4" baseType="variant">
      <vt:variant>
        <vt:lpstr>Theme</vt:lpstr>
      </vt:variant>
      <vt:variant>
        <vt:i4>11</vt:i4>
      </vt:variant>
      <vt:variant>
        <vt:lpstr>Slide Titles</vt:lpstr>
      </vt:variant>
      <vt:variant>
        <vt:i4>32</vt:i4>
      </vt:variant>
    </vt:vector>
  </HeadingPairs>
  <TitlesOfParts>
    <vt:vector size="43" baseType="lpstr">
      <vt:lpstr>2_Custom Design</vt:lpstr>
      <vt:lpstr>1_Custom Design</vt:lpstr>
      <vt:lpstr>Custom Design</vt:lpstr>
      <vt:lpstr>3_Custom Design</vt:lpstr>
      <vt:lpstr>4_Custom Design</vt:lpstr>
      <vt:lpstr>9_Custom Design</vt:lpstr>
      <vt:lpstr>5_Custom Design</vt:lpstr>
      <vt:lpstr>6_Custom Design</vt:lpstr>
      <vt:lpstr>7_Custom Design</vt:lpstr>
      <vt:lpstr>5_Office Theme</vt:lpstr>
      <vt:lpstr>8_Custom Design</vt:lpstr>
      <vt:lpstr>PowerPoint Presentation</vt:lpstr>
      <vt:lpstr>PowerPoint Presentation</vt:lpstr>
      <vt:lpstr>PowerPoint Presentation</vt:lpstr>
      <vt:lpstr>什麼是酵素？ What is Enzyme? </vt:lpstr>
      <vt:lpstr>什麼是酵素？ What is Enzyme? </vt:lpstr>
      <vt:lpstr>生活中的酵素 Enzymes in everyday life</vt:lpstr>
      <vt:lpstr>什麼是消化酵素？ What is Digestive Enzymes?  </vt:lpstr>
      <vt:lpstr>PowerPoint Presentation</vt:lpstr>
      <vt:lpstr>為什麼要補充消化酵素？  Why take supplement ?</vt:lpstr>
      <vt:lpstr>PowerPoint Presentation</vt:lpstr>
      <vt:lpstr>菠蘿酵素 Bromelain</vt:lpstr>
      <vt:lpstr>PowerPoint Presentation</vt:lpstr>
      <vt:lpstr>PowerPoint Presentation</vt:lpstr>
      <vt:lpstr>菠蘿酵素 Bromelain </vt:lpstr>
      <vt:lpstr>PowerPoint Presentation</vt:lpstr>
      <vt:lpstr>有研究支持嗎？ Do studies back up the claims? </vt:lpstr>
      <vt:lpstr>PowerPoint Presentation</vt:lpstr>
      <vt:lpstr>一項雙盲研究… A Double-Blind Study… </vt:lpstr>
      <vt:lpstr>PowerPoint Presentation</vt:lpstr>
      <vt:lpstr>PowerPoint Presentation</vt:lpstr>
      <vt:lpstr>PowerPoint Presentation</vt:lpstr>
      <vt:lpstr>鼻竇炎 Sinusitis </vt:lpstr>
      <vt:lpstr>症狀持續時間  Duration of symptoms </vt:lpstr>
      <vt:lpstr>白柳皮 White Willow Bark </vt:lpstr>
      <vt:lpstr>Isotonix®菠蘿酵素沖飲   Bromelain Plus Powder Drink </vt:lpstr>
      <vt:lpstr>研究支援功效－菠蘿酵素 Studies on Health Benefits - Bromelain</vt:lpstr>
      <vt:lpstr>研究支援功效 Studies on Health Benefits</vt:lpstr>
      <vt:lpstr>Isotonix®菠蘿酵素沖飲 Bromelain Plus Powder Drink </vt:lpstr>
      <vt:lpstr>Isotonix®菠蘿酵素沖飲 Bromelain Plus Powder Drink </vt:lpstr>
      <vt:lpstr>Isotonix®菠蘿酵素沖飲 Bromelain Plus Powder Drink </vt:lpstr>
      <vt:lpstr>市埸優勢 VS Competitors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markethongkong</dc:creator>
  <cp:lastModifiedBy>Monie Chan</cp:lastModifiedBy>
  <cp:revision>109</cp:revision>
  <dcterms:created xsi:type="dcterms:W3CDTF">2015-04-13T07:31:09Z</dcterms:created>
  <dcterms:modified xsi:type="dcterms:W3CDTF">2015-05-06T04:22:44Z</dcterms:modified>
</cp:coreProperties>
</file>